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60" r:id="rId2"/>
    <p:sldId id="583" r:id="rId3"/>
    <p:sldId id="584" r:id="rId4"/>
    <p:sldId id="585" r:id="rId5"/>
    <p:sldId id="587" r:id="rId6"/>
    <p:sldId id="586" r:id="rId7"/>
    <p:sldId id="570" r:id="rId8"/>
    <p:sldId id="574" r:id="rId9"/>
    <p:sldId id="588" r:id="rId10"/>
    <p:sldId id="514" r:id="rId11"/>
    <p:sldId id="589" r:id="rId12"/>
    <p:sldId id="593" r:id="rId13"/>
    <p:sldId id="590" r:id="rId14"/>
    <p:sldId id="592" r:id="rId15"/>
    <p:sldId id="591" r:id="rId16"/>
    <p:sldId id="576" r:id="rId17"/>
    <p:sldId id="299" r:id="rId18"/>
    <p:sldId id="594"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FF6600"/>
    <a:srgbClr val="F79747"/>
    <a:srgbClr val="CC9900"/>
    <a:srgbClr val="2DA27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4235" autoAdjust="0"/>
  </p:normalViewPr>
  <p:slideViewPr>
    <p:cSldViewPr snapToGrid="0" snapToObjects="1">
      <p:cViewPr varScale="1">
        <p:scale>
          <a:sx n="159" d="100"/>
          <a:sy n="159" d="100"/>
        </p:scale>
        <p:origin x="888" y="2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971925" y="0"/>
            <a:ext cx="3038475" cy="466725"/>
          </a:xfrm>
          <a:prstGeom prst="rect">
            <a:avLst/>
          </a:prstGeom>
        </p:spPr>
        <p:txBody>
          <a:bodyPr vert="horz" lIns="91440" tIns="45720" rIns="91440" bIns="45720" rtlCol="1"/>
          <a:lstStyle>
            <a:lvl1pPr algn="r">
              <a:defRPr sz="1200"/>
            </a:lvl1pPr>
          </a:lstStyle>
          <a:p>
            <a:endParaRPr lang="ar-AE"/>
          </a:p>
        </p:txBody>
      </p:sp>
      <p:sp>
        <p:nvSpPr>
          <p:cNvPr id="3" name="عنصر نائب للتاريخ 2"/>
          <p:cNvSpPr>
            <a:spLocks noGrp="1"/>
          </p:cNvSpPr>
          <p:nvPr>
            <p:ph type="dt" sz="quarter" idx="1"/>
          </p:nvPr>
        </p:nvSpPr>
        <p:spPr>
          <a:xfrm>
            <a:off x="1588" y="0"/>
            <a:ext cx="3038475" cy="466725"/>
          </a:xfrm>
          <a:prstGeom prst="rect">
            <a:avLst/>
          </a:prstGeom>
        </p:spPr>
        <p:txBody>
          <a:bodyPr vert="horz" lIns="91440" tIns="45720" rIns="91440" bIns="45720" rtlCol="1"/>
          <a:lstStyle>
            <a:lvl1pPr algn="l">
              <a:defRPr sz="1200"/>
            </a:lvl1pPr>
          </a:lstStyle>
          <a:p>
            <a:fld id="{B10DF510-4A32-42BF-8D07-9F0AD1351946}" type="datetimeFigureOut">
              <a:rPr lang="ar-AE" smtClean="0"/>
              <a:t>23/06/1441</a:t>
            </a:fld>
            <a:endParaRPr lang="ar-AE"/>
          </a:p>
        </p:txBody>
      </p:sp>
      <p:sp>
        <p:nvSpPr>
          <p:cNvPr id="4" name="عنصر نائب للتذييل 3"/>
          <p:cNvSpPr>
            <a:spLocks noGrp="1"/>
          </p:cNvSpPr>
          <p:nvPr>
            <p:ph type="ftr" sz="quarter" idx="2"/>
          </p:nvPr>
        </p:nvSpPr>
        <p:spPr>
          <a:xfrm>
            <a:off x="3971925" y="8829675"/>
            <a:ext cx="3038475" cy="466725"/>
          </a:xfrm>
          <a:prstGeom prst="rect">
            <a:avLst/>
          </a:prstGeom>
        </p:spPr>
        <p:txBody>
          <a:bodyPr vert="horz" lIns="91440" tIns="45720" rIns="91440" bIns="45720" rtlCol="1" anchor="b"/>
          <a:lstStyle>
            <a:lvl1pPr algn="r">
              <a:defRPr sz="1200"/>
            </a:lvl1pPr>
          </a:lstStyle>
          <a:p>
            <a:endParaRPr lang="ar-AE"/>
          </a:p>
        </p:txBody>
      </p:sp>
      <p:sp>
        <p:nvSpPr>
          <p:cNvPr id="5" name="عنصر نائب لرقم الشريحة 4"/>
          <p:cNvSpPr>
            <a:spLocks noGrp="1"/>
          </p:cNvSpPr>
          <p:nvPr>
            <p:ph type="sldNum" sz="quarter" idx="3"/>
          </p:nvPr>
        </p:nvSpPr>
        <p:spPr>
          <a:xfrm>
            <a:off x="1588" y="8829675"/>
            <a:ext cx="3038475" cy="466725"/>
          </a:xfrm>
          <a:prstGeom prst="rect">
            <a:avLst/>
          </a:prstGeom>
        </p:spPr>
        <p:txBody>
          <a:bodyPr vert="horz" lIns="91440" tIns="45720" rIns="91440" bIns="45720" rtlCol="1" anchor="b"/>
          <a:lstStyle>
            <a:lvl1pPr algn="l">
              <a:defRPr sz="1200"/>
            </a:lvl1pPr>
          </a:lstStyle>
          <a:p>
            <a:fld id="{1FFC33DB-3475-4A07-8DD9-1EA178256823}" type="slidenum">
              <a:rPr lang="ar-AE" smtClean="0"/>
              <a:t>‹#›</a:t>
            </a:fld>
            <a:endParaRPr lang="ar-AE"/>
          </a:p>
        </p:txBody>
      </p:sp>
    </p:spTree>
    <p:extLst>
      <p:ext uri="{BB962C8B-B14F-4D97-AF65-F5344CB8AC3E}">
        <p14:creationId xmlns:p14="http://schemas.microsoft.com/office/powerpoint/2010/main" val="4276277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972560" y="0"/>
            <a:ext cx="3037840" cy="466434"/>
          </a:xfrm>
          <a:prstGeom prst="rect">
            <a:avLst/>
          </a:prstGeom>
        </p:spPr>
        <p:txBody>
          <a:bodyPr vert="horz" lIns="93177" tIns="46589" rIns="93177" bIns="46589" rtlCol="1"/>
          <a:lstStyle>
            <a:lvl1pPr algn="r">
              <a:defRPr sz="1200"/>
            </a:lvl1pPr>
          </a:lstStyle>
          <a:p>
            <a:endParaRPr lang="ar-AE"/>
          </a:p>
        </p:txBody>
      </p:sp>
      <p:sp>
        <p:nvSpPr>
          <p:cNvPr id="3" name="عنصر نائب للتاريخ 2"/>
          <p:cNvSpPr>
            <a:spLocks noGrp="1"/>
          </p:cNvSpPr>
          <p:nvPr>
            <p:ph type="dt" idx="1"/>
          </p:nvPr>
        </p:nvSpPr>
        <p:spPr>
          <a:xfrm>
            <a:off x="1623" y="0"/>
            <a:ext cx="3037840" cy="466434"/>
          </a:xfrm>
          <a:prstGeom prst="rect">
            <a:avLst/>
          </a:prstGeom>
        </p:spPr>
        <p:txBody>
          <a:bodyPr vert="horz" lIns="93177" tIns="46589" rIns="93177" bIns="46589" rtlCol="1"/>
          <a:lstStyle>
            <a:lvl1pPr algn="l">
              <a:defRPr sz="1200"/>
            </a:lvl1pPr>
          </a:lstStyle>
          <a:p>
            <a:fld id="{2C4315A1-594D-46C6-9CAE-A11515ADD28E}" type="datetimeFigureOut">
              <a:rPr lang="ar-AE" smtClean="0"/>
              <a:t>23/06/1441</a:t>
            </a:fld>
            <a:endParaRPr lang="ar-AE"/>
          </a:p>
        </p:txBody>
      </p:sp>
      <p:sp>
        <p:nvSpPr>
          <p:cNvPr id="4" name="عنصر نائب لصورة الشريحة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1" anchor="ctr"/>
          <a:lstStyle/>
          <a:p>
            <a:endParaRPr lang="ar-AE"/>
          </a:p>
        </p:txBody>
      </p:sp>
      <p:sp>
        <p:nvSpPr>
          <p:cNvPr id="5" name="عنصر نائب للملاحظات 4"/>
          <p:cNvSpPr>
            <a:spLocks noGrp="1"/>
          </p:cNvSpPr>
          <p:nvPr>
            <p:ph type="body" sz="quarter" idx="3"/>
          </p:nvPr>
        </p:nvSpPr>
        <p:spPr>
          <a:xfrm>
            <a:off x="701040" y="4473892"/>
            <a:ext cx="5608320" cy="3660458"/>
          </a:xfrm>
          <a:prstGeom prst="rect">
            <a:avLst/>
          </a:prstGeom>
        </p:spPr>
        <p:txBody>
          <a:bodyPr vert="horz" lIns="93177" tIns="46589" rIns="93177" bIns="46589"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6" name="عنصر نائب للتذييل 5"/>
          <p:cNvSpPr>
            <a:spLocks noGrp="1"/>
          </p:cNvSpPr>
          <p:nvPr>
            <p:ph type="ftr" sz="quarter" idx="4"/>
          </p:nvPr>
        </p:nvSpPr>
        <p:spPr>
          <a:xfrm>
            <a:off x="3972560" y="8829967"/>
            <a:ext cx="3037840" cy="466433"/>
          </a:xfrm>
          <a:prstGeom prst="rect">
            <a:avLst/>
          </a:prstGeom>
        </p:spPr>
        <p:txBody>
          <a:bodyPr vert="horz" lIns="93177" tIns="46589" rIns="93177" bIns="46589" rtlCol="1" anchor="b"/>
          <a:lstStyle>
            <a:lvl1pPr algn="r">
              <a:defRPr sz="1200"/>
            </a:lvl1pPr>
          </a:lstStyle>
          <a:p>
            <a:endParaRPr lang="ar-AE"/>
          </a:p>
        </p:txBody>
      </p:sp>
      <p:sp>
        <p:nvSpPr>
          <p:cNvPr id="7" name="عنصر نائب لرقم الشريحة 6"/>
          <p:cNvSpPr>
            <a:spLocks noGrp="1"/>
          </p:cNvSpPr>
          <p:nvPr>
            <p:ph type="sldNum" sz="quarter" idx="5"/>
          </p:nvPr>
        </p:nvSpPr>
        <p:spPr>
          <a:xfrm>
            <a:off x="1623" y="8829967"/>
            <a:ext cx="3037840" cy="466433"/>
          </a:xfrm>
          <a:prstGeom prst="rect">
            <a:avLst/>
          </a:prstGeom>
        </p:spPr>
        <p:txBody>
          <a:bodyPr vert="horz" lIns="93177" tIns="46589" rIns="93177" bIns="46589" rtlCol="1" anchor="b"/>
          <a:lstStyle>
            <a:lvl1pPr algn="l">
              <a:defRPr sz="1200"/>
            </a:lvl1pPr>
          </a:lstStyle>
          <a:p>
            <a:fld id="{40D6C2ED-C2E1-4FCA-8502-EDCCBA8940C1}" type="slidenum">
              <a:rPr lang="ar-AE" smtClean="0"/>
              <a:t>‹#›</a:t>
            </a:fld>
            <a:endParaRPr lang="ar-AE"/>
          </a:p>
        </p:txBody>
      </p:sp>
    </p:spTree>
    <p:extLst>
      <p:ext uri="{BB962C8B-B14F-4D97-AF65-F5344CB8AC3E}">
        <p14:creationId xmlns:p14="http://schemas.microsoft.com/office/powerpoint/2010/main" val="165083674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AE" dirty="0"/>
          </a:p>
        </p:txBody>
      </p:sp>
      <p:sp>
        <p:nvSpPr>
          <p:cNvPr id="4" name="عنصر نائب لرقم الشريحة 3"/>
          <p:cNvSpPr>
            <a:spLocks noGrp="1"/>
          </p:cNvSpPr>
          <p:nvPr>
            <p:ph type="sldNum" sz="quarter" idx="10"/>
          </p:nvPr>
        </p:nvSpPr>
        <p:spPr/>
        <p:txBody>
          <a:bodyPr/>
          <a:lstStyle/>
          <a:p>
            <a:fld id="{40D6C2ED-C2E1-4FCA-8502-EDCCBA8940C1}" type="slidenum">
              <a:rPr lang="ar-AE" smtClean="0"/>
              <a:t>1</a:t>
            </a:fld>
            <a:endParaRPr lang="ar-AE" dirty="0"/>
          </a:p>
        </p:txBody>
      </p:sp>
    </p:spTree>
    <p:extLst>
      <p:ext uri="{BB962C8B-B14F-4D97-AF65-F5344CB8AC3E}">
        <p14:creationId xmlns:p14="http://schemas.microsoft.com/office/powerpoint/2010/main" val="4017566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AE" dirty="0"/>
          </a:p>
        </p:txBody>
      </p:sp>
      <p:sp>
        <p:nvSpPr>
          <p:cNvPr id="4" name="عنصر نائب لرقم الشريحة 3"/>
          <p:cNvSpPr>
            <a:spLocks noGrp="1"/>
          </p:cNvSpPr>
          <p:nvPr>
            <p:ph type="sldNum" sz="quarter" idx="10"/>
          </p:nvPr>
        </p:nvSpPr>
        <p:spPr/>
        <p:txBody>
          <a:bodyPr/>
          <a:lstStyle/>
          <a:p>
            <a:fld id="{40D6C2ED-C2E1-4FCA-8502-EDCCBA8940C1}" type="slidenum">
              <a:rPr lang="ar-AE" smtClean="0"/>
              <a:t>2</a:t>
            </a:fld>
            <a:endParaRPr lang="ar-AE"/>
          </a:p>
        </p:txBody>
      </p:sp>
    </p:spTree>
    <p:extLst>
      <p:ext uri="{BB962C8B-B14F-4D97-AF65-F5344CB8AC3E}">
        <p14:creationId xmlns:p14="http://schemas.microsoft.com/office/powerpoint/2010/main" val="2730215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AE" dirty="0"/>
          </a:p>
        </p:txBody>
      </p:sp>
      <p:sp>
        <p:nvSpPr>
          <p:cNvPr id="4" name="عنصر نائب لرقم الشريحة 3"/>
          <p:cNvSpPr>
            <a:spLocks noGrp="1"/>
          </p:cNvSpPr>
          <p:nvPr>
            <p:ph type="sldNum" sz="quarter" idx="10"/>
          </p:nvPr>
        </p:nvSpPr>
        <p:spPr/>
        <p:txBody>
          <a:bodyPr/>
          <a:lstStyle/>
          <a:p>
            <a:fld id="{40D6C2ED-C2E1-4FCA-8502-EDCCBA8940C1}" type="slidenum">
              <a:rPr lang="ar-AE" smtClean="0"/>
              <a:t>17</a:t>
            </a:fld>
            <a:endParaRPr lang="ar-AE"/>
          </a:p>
        </p:txBody>
      </p:sp>
    </p:spTree>
    <p:extLst>
      <p:ext uri="{BB962C8B-B14F-4D97-AF65-F5344CB8AC3E}">
        <p14:creationId xmlns:p14="http://schemas.microsoft.com/office/powerpoint/2010/main" val="12214283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Main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2E4BD55-E49B-0943-B3D1-EB398230D023}"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C2DC9-BB3B-7A4F-AB1D-2EF1F4B9565F}" type="slidenum">
              <a:rPr lang="en-US" smtClean="0"/>
              <a:t>‹#›</a:t>
            </a:fld>
            <a:endParaRPr lang="en-US"/>
          </a:p>
        </p:txBody>
      </p:sp>
      <p:pic>
        <p:nvPicPr>
          <p:cNvPr id="8" name="Picture 7"/>
          <p:cNvPicPr>
            <a:picLocks noChangeAspect="1"/>
          </p:cNvPicPr>
          <p:nvPr userDrawn="1"/>
        </p:nvPicPr>
        <p:blipFill>
          <a:blip r:embed="rId2"/>
          <a:stretch>
            <a:fillRect/>
          </a:stretch>
        </p:blipFill>
        <p:spPr>
          <a:xfrm>
            <a:off x="3822700" y="4774798"/>
            <a:ext cx="1485900" cy="101600"/>
          </a:xfrm>
          <a:prstGeom prst="rect">
            <a:avLst/>
          </a:prstGeom>
        </p:spPr>
      </p:pic>
      <p:sp>
        <p:nvSpPr>
          <p:cNvPr id="10" name="Subtitle 2"/>
          <p:cNvSpPr>
            <a:spLocks noGrp="1"/>
          </p:cNvSpPr>
          <p:nvPr>
            <p:ph type="subTitle" idx="1" hasCustomPrompt="1"/>
          </p:nvPr>
        </p:nvSpPr>
        <p:spPr>
          <a:xfrm>
            <a:off x="685800" y="2817068"/>
            <a:ext cx="7772400" cy="574113"/>
          </a:xfrm>
        </p:spPr>
        <p:txBody>
          <a:bodyPr>
            <a:normAutofit/>
          </a:bodyPr>
          <a:lstStyle>
            <a:lvl1pPr marL="0" indent="0" algn="l">
              <a:buNone/>
              <a:defRPr sz="30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30pt Regular Arial</a:t>
            </a:r>
          </a:p>
        </p:txBody>
      </p:sp>
      <p:sp>
        <p:nvSpPr>
          <p:cNvPr id="24" name="Content Placeholder 23"/>
          <p:cNvSpPr>
            <a:spLocks noGrp="1"/>
          </p:cNvSpPr>
          <p:nvPr>
            <p:ph sz="quarter" idx="13" hasCustomPrompt="1"/>
          </p:nvPr>
        </p:nvSpPr>
        <p:spPr>
          <a:xfrm>
            <a:off x="685800" y="3813920"/>
            <a:ext cx="7772400" cy="488226"/>
          </a:xfrm>
        </p:spPr>
        <p:txBody>
          <a:bodyPr>
            <a:noAutofit/>
          </a:bodyPr>
          <a:lstStyle>
            <a:lvl1pPr marL="0" indent="0">
              <a:buNone/>
              <a:defRPr sz="2200" baseline="0">
                <a:solidFill>
                  <a:srgbClr val="000000"/>
                </a:solidFill>
                <a:latin typeface="Arial"/>
                <a:cs typeface="Arial"/>
              </a:defRPr>
            </a:lvl1pPr>
            <a:lvl2pPr>
              <a:defRPr sz="2200"/>
            </a:lvl2pPr>
            <a:lvl3pPr>
              <a:defRPr sz="2200"/>
            </a:lvl3pPr>
            <a:lvl4pPr>
              <a:defRPr sz="2200"/>
            </a:lvl4pPr>
            <a:lvl5pPr>
              <a:defRPr sz="2200"/>
            </a:lvl5pPr>
          </a:lstStyle>
          <a:p>
            <a:pPr lvl="0"/>
            <a:r>
              <a:rPr lang="en-US" dirty="0"/>
              <a:t>Date 22 Regular Arial</a:t>
            </a:r>
          </a:p>
        </p:txBody>
      </p:sp>
      <p:sp>
        <p:nvSpPr>
          <p:cNvPr id="25" name="Title 24"/>
          <p:cNvSpPr>
            <a:spLocks noGrp="1"/>
          </p:cNvSpPr>
          <p:nvPr>
            <p:ph type="title" hasCustomPrompt="1"/>
          </p:nvPr>
        </p:nvSpPr>
        <p:spPr>
          <a:xfrm>
            <a:off x="685800" y="1835228"/>
            <a:ext cx="7772400" cy="925584"/>
          </a:xfrm>
          <a:prstGeom prst="rect">
            <a:avLst/>
          </a:prstGeom>
        </p:spPr>
        <p:txBody>
          <a:bodyPr vert="horz"/>
          <a:lstStyle>
            <a:lvl1pPr algn="l">
              <a:defRPr b="1">
                <a:solidFill>
                  <a:schemeClr val="tx1"/>
                </a:solidFill>
                <a:latin typeface="Arial"/>
                <a:cs typeface="Arial"/>
              </a:defRPr>
            </a:lvl1pPr>
          </a:lstStyle>
          <a:p>
            <a:r>
              <a:rPr lang="en-US" dirty="0"/>
              <a:t>Main Title 46 Bold Arial</a:t>
            </a:r>
          </a:p>
        </p:txBody>
      </p:sp>
      <p:pic>
        <p:nvPicPr>
          <p:cNvPr id="2" name="Picture 1"/>
          <p:cNvPicPr>
            <a:picLocks noChangeAspect="1"/>
          </p:cNvPicPr>
          <p:nvPr userDrawn="1"/>
        </p:nvPicPr>
        <p:blipFill>
          <a:blip r:embed="rId3"/>
          <a:stretch>
            <a:fillRect/>
          </a:stretch>
        </p:blipFill>
        <p:spPr>
          <a:xfrm>
            <a:off x="-1" y="4965700"/>
            <a:ext cx="9144001" cy="1892300"/>
          </a:xfrm>
          <a:prstGeom prst="rect">
            <a:avLst/>
          </a:prstGeom>
        </p:spPr>
      </p:pic>
    </p:spTree>
    <p:extLst>
      <p:ext uri="{BB962C8B-B14F-4D97-AF65-F5344CB8AC3E}">
        <p14:creationId xmlns:p14="http://schemas.microsoft.com/office/powerpoint/2010/main" val="1388571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33761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21343" y="6329754"/>
            <a:ext cx="8881546" cy="419364"/>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latin typeface="Arial"/>
                <a:cs typeface="Arial"/>
              </a:defRPr>
            </a:lvl1pPr>
          </a:lstStyle>
          <a:p>
            <a:fld id="{B15C2DC9-BB3B-7A4F-AB1D-2EF1F4B9565F}" type="slidenum">
              <a:rPr lang="en-US" smtClean="0"/>
              <a:pPr/>
              <a:t>‹#›</a:t>
            </a:fld>
            <a:endParaRPr lang="en-US" dirty="0"/>
          </a:p>
        </p:txBody>
      </p:sp>
      <p:sp>
        <p:nvSpPr>
          <p:cNvPr id="12" name="Content Placeholder 11"/>
          <p:cNvSpPr>
            <a:spLocks noGrp="1"/>
          </p:cNvSpPr>
          <p:nvPr>
            <p:ph sz="quarter" idx="13"/>
          </p:nvPr>
        </p:nvSpPr>
        <p:spPr>
          <a:xfrm>
            <a:off x="930856" y="1643063"/>
            <a:ext cx="7453499" cy="4414837"/>
          </a:xfrm>
        </p:spPr>
        <p:txBody>
          <a:bodyPr/>
          <a:lstStyle>
            <a:lvl1pPr>
              <a:defRPr sz="3000">
                <a:solidFill>
                  <a:srgbClr val="2DA272"/>
                </a:solidFill>
                <a:latin typeface="Arial"/>
                <a:cs typeface="Arial"/>
              </a:defRPr>
            </a:lvl1pPr>
            <a:lvl2pPr>
              <a:defRPr sz="2200">
                <a:latin typeface="Arial"/>
                <a:cs typeface="Arial"/>
              </a:defRPr>
            </a:lvl2pPr>
            <a:lvl3pPr>
              <a:defRPr sz="2200">
                <a:latin typeface="Arial"/>
                <a:cs typeface="Arial"/>
              </a:defRPr>
            </a:lvl3pPr>
            <a:lvl4pPr>
              <a:defRPr sz="2200">
                <a:latin typeface="Arial"/>
                <a:cs typeface="Arial"/>
              </a:defRPr>
            </a:lvl4pPr>
            <a:lvl5pPr>
              <a:defRPr sz="2200">
                <a:latin typeface="Arial"/>
                <a:cs typeface="Arial"/>
              </a:defRPr>
            </a:lvl5pPr>
          </a:lstStyle>
          <a:p>
            <a:pPr lvl="0"/>
            <a:r>
              <a:rPr lang="ar-SA" dirty="0"/>
              <a:t>Click to edit Master text styles</a:t>
            </a:r>
          </a:p>
          <a:p>
            <a:pPr lvl="1"/>
            <a:r>
              <a:rPr lang="ar-SA" dirty="0"/>
              <a:t>Second level</a:t>
            </a:r>
          </a:p>
          <a:p>
            <a:pPr lvl="2"/>
            <a:r>
              <a:rPr lang="ar-SA" dirty="0"/>
              <a:t>Third level</a:t>
            </a:r>
          </a:p>
          <a:p>
            <a:pPr lvl="3"/>
            <a:r>
              <a:rPr lang="ar-SA" dirty="0"/>
              <a:t>Fourth level</a:t>
            </a:r>
          </a:p>
          <a:p>
            <a:pPr lvl="4"/>
            <a:r>
              <a:rPr lang="ar-SA" dirty="0"/>
              <a:t>Fifth level</a:t>
            </a:r>
            <a:endParaRPr lang="en-US" dirty="0"/>
          </a:p>
        </p:txBody>
      </p:sp>
    </p:spTree>
    <p:extLst>
      <p:ext uri="{BB962C8B-B14F-4D97-AF65-F5344CB8AC3E}">
        <p14:creationId xmlns:p14="http://schemas.microsoft.com/office/powerpoint/2010/main" val="1937937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10" name="Table Placeholder 9"/>
          <p:cNvSpPr>
            <a:spLocks noGrp="1"/>
          </p:cNvSpPr>
          <p:nvPr>
            <p:ph type="tbl" sz="quarter" idx="13"/>
          </p:nvPr>
        </p:nvSpPr>
        <p:spPr>
          <a:xfrm>
            <a:off x="811175" y="1668463"/>
            <a:ext cx="7646320" cy="658819"/>
          </a:xfrm>
        </p:spPr>
        <p:txBody>
          <a:bodyPr/>
          <a:lstStyle/>
          <a:p>
            <a:endParaRPr lang="en-US"/>
          </a:p>
        </p:txBody>
      </p:sp>
      <p:graphicFrame>
        <p:nvGraphicFramePr>
          <p:cNvPr id="13" name="Table 12"/>
          <p:cNvGraphicFramePr>
            <a:graphicFrameLocks noGrp="1"/>
          </p:cNvGraphicFramePr>
          <p:nvPr userDrawn="1">
            <p:extLst>
              <p:ext uri="{D42A27DB-BD31-4B8C-83A1-F6EECF244321}">
                <p14:modId xmlns:p14="http://schemas.microsoft.com/office/powerpoint/2010/main" val="3454413659"/>
              </p:ext>
            </p:extLst>
          </p:nvPr>
        </p:nvGraphicFramePr>
        <p:xfrm>
          <a:off x="764632" y="2436841"/>
          <a:ext cx="7646316" cy="741680"/>
        </p:xfrm>
        <a:graphic>
          <a:graphicData uri="http://schemas.openxmlformats.org/drawingml/2006/table">
            <a:tbl>
              <a:tblPr firstRow="1" bandRow="1">
                <a:tableStyleId>{2D5ABB26-0587-4C30-8999-92F81FD0307C}</a:tableStyleId>
              </a:tblPr>
              <a:tblGrid>
                <a:gridCol w="1274386">
                  <a:extLst>
                    <a:ext uri="{9D8B030D-6E8A-4147-A177-3AD203B41FA5}">
                      <a16:colId xmlns:a16="http://schemas.microsoft.com/office/drawing/2014/main" val="20000"/>
                    </a:ext>
                  </a:extLst>
                </a:gridCol>
                <a:gridCol w="1274386">
                  <a:extLst>
                    <a:ext uri="{9D8B030D-6E8A-4147-A177-3AD203B41FA5}">
                      <a16:colId xmlns:a16="http://schemas.microsoft.com/office/drawing/2014/main" val="20001"/>
                    </a:ext>
                  </a:extLst>
                </a:gridCol>
                <a:gridCol w="1274386">
                  <a:extLst>
                    <a:ext uri="{9D8B030D-6E8A-4147-A177-3AD203B41FA5}">
                      <a16:colId xmlns:a16="http://schemas.microsoft.com/office/drawing/2014/main" val="20002"/>
                    </a:ext>
                  </a:extLst>
                </a:gridCol>
                <a:gridCol w="1274386">
                  <a:extLst>
                    <a:ext uri="{9D8B030D-6E8A-4147-A177-3AD203B41FA5}">
                      <a16:colId xmlns:a16="http://schemas.microsoft.com/office/drawing/2014/main" val="20003"/>
                    </a:ext>
                  </a:extLst>
                </a:gridCol>
                <a:gridCol w="1274386">
                  <a:extLst>
                    <a:ext uri="{9D8B030D-6E8A-4147-A177-3AD203B41FA5}">
                      <a16:colId xmlns:a16="http://schemas.microsoft.com/office/drawing/2014/main" val="20004"/>
                    </a:ext>
                  </a:extLst>
                </a:gridCol>
                <a:gridCol w="1274386">
                  <a:extLst>
                    <a:ext uri="{9D8B030D-6E8A-4147-A177-3AD203B41FA5}">
                      <a16:colId xmlns:a16="http://schemas.microsoft.com/office/drawing/2014/main" val="20005"/>
                    </a:ext>
                  </a:extLst>
                </a:gridCol>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userDrawn="1"/>
        </p:nvPicPr>
        <p:blipFill>
          <a:blip r:embed="rId2"/>
          <a:stretch>
            <a:fillRect/>
          </a:stretch>
        </p:blipFill>
        <p:spPr>
          <a:xfrm>
            <a:off x="121343" y="6329754"/>
            <a:ext cx="8881546" cy="419364"/>
          </a:xfrm>
          <a:prstGeom prst="rect">
            <a:avLst/>
          </a:prstGeom>
        </p:spPr>
      </p:pic>
      <p:sp>
        <p:nvSpPr>
          <p:cNvPr id="16" name="Slide Number Placeholder 5"/>
          <p:cNvSpPr>
            <a:spLocks noGrp="1"/>
          </p:cNvSpPr>
          <p:nvPr>
            <p:ph type="sldNum" sz="quarter" idx="12"/>
          </p:nvPr>
        </p:nvSpPr>
        <p:spPr>
          <a:xfrm>
            <a:off x="6553200" y="6356350"/>
            <a:ext cx="2133600" cy="365125"/>
          </a:xfrm>
        </p:spPr>
        <p:txBody>
          <a:bodyPr/>
          <a:lstStyle>
            <a:lvl1pPr>
              <a:defRPr>
                <a:solidFill>
                  <a:srgbClr val="FFFFFF"/>
                </a:solidFill>
                <a:latin typeface="Arial"/>
                <a:cs typeface="Arial"/>
              </a:defRPr>
            </a:lvl1pPr>
          </a:lstStyle>
          <a:p>
            <a:fld id="{B15C2DC9-BB3B-7A4F-AB1D-2EF1F4B9565F}" type="slidenum">
              <a:rPr lang="en-US" smtClean="0"/>
              <a:pPr/>
              <a:t>‹#›</a:t>
            </a:fld>
            <a:endParaRPr lang="en-US" dirty="0"/>
          </a:p>
        </p:txBody>
      </p:sp>
    </p:spTree>
    <p:extLst>
      <p:ext uri="{BB962C8B-B14F-4D97-AF65-F5344CB8AC3E}">
        <p14:creationId xmlns:p14="http://schemas.microsoft.com/office/powerpoint/2010/main" val="3829637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76E904-8A2E-4539-80E4-38142A4C971B}" type="datetimeFigureOut">
              <a:rPr lang="en-US" smtClean="0"/>
              <a:t>2/17/2020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F395D4-A57D-468D-A22C-E0F3CE866AD6}" type="slidenum">
              <a:rPr lang="en-US" smtClean="0"/>
              <a:t>‹#›</a:t>
            </a:fld>
            <a:endParaRPr lang="en-US"/>
          </a:p>
        </p:txBody>
      </p:sp>
    </p:spTree>
    <p:extLst>
      <p:ext uri="{BB962C8B-B14F-4D97-AF65-F5344CB8AC3E}">
        <p14:creationId xmlns:p14="http://schemas.microsoft.com/office/powerpoint/2010/main" val="2765347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76E904-8A2E-4539-80E4-38142A4C971B}"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395D4-A57D-468D-A22C-E0F3CE866AD6}" type="slidenum">
              <a:rPr lang="en-US" smtClean="0"/>
              <a:t>‹#›</a:t>
            </a:fld>
            <a:endParaRPr lang="en-US"/>
          </a:p>
        </p:txBody>
      </p:sp>
    </p:spTree>
    <p:extLst>
      <p:ext uri="{BB962C8B-B14F-4D97-AF65-F5344CB8AC3E}">
        <p14:creationId xmlns:p14="http://schemas.microsoft.com/office/powerpoint/2010/main" val="3933046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E4BD55-E49B-0943-B3D1-EB398230D023}" type="datetimeFigureOut">
              <a:rPr lang="en-US" smtClean="0"/>
              <a:t>2/17/2020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5C2DC9-BB3B-7A4F-AB1D-2EF1F4B9565F}" type="slidenum">
              <a:rPr lang="en-US" smtClean="0"/>
              <a:t>‹#›</a:t>
            </a:fld>
            <a:endParaRPr lang="en-US"/>
          </a:p>
        </p:txBody>
      </p:sp>
      <p:pic>
        <p:nvPicPr>
          <p:cNvPr id="2" name="Picture 1"/>
          <p:cNvPicPr>
            <a:picLocks noChangeAspect="1"/>
          </p:cNvPicPr>
          <p:nvPr userDrawn="1"/>
        </p:nvPicPr>
        <p:blipFill>
          <a:blip r:embed="rId8"/>
          <a:stretch>
            <a:fillRect/>
          </a:stretch>
        </p:blipFill>
        <p:spPr>
          <a:xfrm>
            <a:off x="-1" y="-164247"/>
            <a:ext cx="9144001" cy="1675119"/>
          </a:xfrm>
          <a:prstGeom prst="rect">
            <a:avLst/>
          </a:prstGeom>
        </p:spPr>
      </p:pic>
    </p:spTree>
    <p:extLst>
      <p:ext uri="{BB962C8B-B14F-4D97-AF65-F5344CB8AC3E}">
        <p14:creationId xmlns:p14="http://schemas.microsoft.com/office/powerpoint/2010/main" val="1049118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328035" y="6043608"/>
            <a:ext cx="7772400" cy="1058331"/>
          </a:xfrm>
        </p:spPr>
        <p:txBody>
          <a:bodyPr/>
          <a:lstStyle/>
          <a:p>
            <a:pPr algn="r" rtl="1"/>
            <a:endParaRPr lang="en-US" dirty="0"/>
          </a:p>
        </p:txBody>
      </p:sp>
      <p:sp>
        <p:nvSpPr>
          <p:cNvPr id="6" name="Subtitle 5"/>
          <p:cNvSpPr>
            <a:spLocks noGrp="1"/>
          </p:cNvSpPr>
          <p:nvPr>
            <p:ph type="subTitle" idx="1"/>
          </p:nvPr>
        </p:nvSpPr>
        <p:spPr>
          <a:xfrm>
            <a:off x="819363" y="1830749"/>
            <a:ext cx="8016411" cy="2381655"/>
          </a:xfrm>
        </p:spPr>
        <p:txBody>
          <a:bodyPr>
            <a:normAutofit fontScale="55000" lnSpcReduction="20000"/>
          </a:bodyPr>
          <a:lstStyle/>
          <a:p>
            <a:pPr algn="ctr" rtl="1"/>
            <a:endParaRPr lang="ar-AE" sz="5200" dirty="0"/>
          </a:p>
          <a:p>
            <a:pPr algn="ctr" rtl="1"/>
            <a:r>
              <a:rPr lang="en-US" sz="5200" dirty="0"/>
              <a:t>The Insurance Authority</a:t>
            </a:r>
          </a:p>
          <a:p>
            <a:pPr algn="ctr" rtl="1"/>
            <a:endParaRPr lang="ar-AE" sz="5200" dirty="0"/>
          </a:p>
          <a:p>
            <a:pPr algn="ctr" rtl="1"/>
            <a:r>
              <a:rPr lang="en-US" sz="4600" dirty="0"/>
              <a:t>Medical Insurance from a Regulatory Perspective</a:t>
            </a:r>
          </a:p>
          <a:p>
            <a:pPr algn="ctr" rtl="1"/>
            <a:r>
              <a:rPr lang="en-US" sz="4600" dirty="0"/>
              <a:t>Dubai 2020</a:t>
            </a:r>
            <a:endParaRPr lang="ar-AE" sz="4600" dirty="0"/>
          </a:p>
          <a:p>
            <a:pPr algn="ctr" rtl="1"/>
            <a:endParaRPr lang="en-US" sz="4800" dirty="0"/>
          </a:p>
          <a:p>
            <a:pPr algn="r" rtl="1"/>
            <a:endParaRPr lang="ar-AE" sz="4800" dirty="0"/>
          </a:p>
          <a:p>
            <a:pPr algn="r" rtl="1"/>
            <a:endParaRPr lang="ar-AE" dirty="0"/>
          </a:p>
          <a:p>
            <a:pPr algn="r" rtl="1"/>
            <a:endParaRPr lang="en-US" dirty="0"/>
          </a:p>
        </p:txBody>
      </p:sp>
    </p:spTree>
    <p:extLst>
      <p:ext uri="{BB962C8B-B14F-4D97-AF65-F5344CB8AC3E}">
        <p14:creationId xmlns:p14="http://schemas.microsoft.com/office/powerpoint/2010/main" val="1171008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F00F64-935E-4A68-8CD6-1A839881F771}"/>
              </a:ext>
            </a:extLst>
          </p:cNvPr>
          <p:cNvSpPr txBox="1"/>
          <p:nvPr/>
        </p:nvSpPr>
        <p:spPr>
          <a:xfrm>
            <a:off x="70339" y="1424354"/>
            <a:ext cx="8546123" cy="6740307"/>
          </a:xfrm>
          <a:prstGeom prst="rect">
            <a:avLst/>
          </a:prstGeom>
          <a:noFill/>
        </p:spPr>
        <p:txBody>
          <a:bodyPr wrap="square" rtlCol="0">
            <a:spAutoFit/>
          </a:bodyPr>
          <a:lstStyle/>
          <a:p>
            <a:r>
              <a:rPr lang="en-US" sz="3200" dirty="0">
                <a:solidFill>
                  <a:srgbClr val="FF0000"/>
                </a:solidFill>
              </a:rPr>
              <a:t>Current challenges:</a:t>
            </a:r>
          </a:p>
          <a:p>
            <a:endParaRPr lang="en-US" sz="2000" dirty="0">
              <a:solidFill>
                <a:srgbClr val="FF0000"/>
              </a:solidFill>
            </a:endParaRPr>
          </a:p>
          <a:p>
            <a:r>
              <a:rPr lang="en-US" sz="2000" dirty="0"/>
              <a:t>Too many carriers:</a:t>
            </a:r>
          </a:p>
          <a:p>
            <a:endParaRPr lang="en-US" sz="2000" dirty="0"/>
          </a:p>
          <a:p>
            <a:pPr marL="342900" indent="-342900">
              <a:buFont typeface="Arial" panose="020B0604020202020204" pitchFamily="34" charset="0"/>
              <a:buChar char="•"/>
            </a:pPr>
            <a:r>
              <a:rPr lang="en-US" sz="2000" dirty="0"/>
              <a:t>(50) Carriers (life, Non-life &amp; Composite).</a:t>
            </a:r>
          </a:p>
          <a:p>
            <a:pPr marL="342900" indent="-342900">
              <a:buFont typeface="Arial" panose="020B0604020202020204" pitchFamily="34" charset="0"/>
              <a:buChar char="•"/>
            </a:pPr>
            <a:r>
              <a:rPr lang="en-US" sz="2000" dirty="0"/>
              <a:t>Fierce competition.</a:t>
            </a:r>
          </a:p>
          <a:p>
            <a:pPr marL="342900" indent="-342900">
              <a:buFont typeface="Arial" panose="020B0604020202020204" pitchFamily="34" charset="0"/>
              <a:buChar char="•"/>
            </a:pPr>
            <a:r>
              <a:rPr lang="en-US" sz="2000" dirty="0"/>
              <a:t>Reflections on pricing.</a:t>
            </a:r>
          </a:p>
          <a:p>
            <a:endParaRPr lang="en-US" sz="2000" dirty="0"/>
          </a:p>
          <a:p>
            <a:r>
              <a:rPr lang="en-US" sz="2000" dirty="0"/>
              <a:t>However,</a:t>
            </a:r>
          </a:p>
          <a:p>
            <a:endParaRPr lang="en-US" sz="2000" dirty="0"/>
          </a:p>
          <a:p>
            <a:pPr marL="342900" indent="-342900">
              <a:buFont typeface="Arial" panose="020B0604020202020204" pitchFamily="34" charset="0"/>
              <a:buChar char="•"/>
            </a:pPr>
            <a:r>
              <a:rPr lang="en-US" sz="2000" dirty="0"/>
              <a:t>Upon conclusion of the Medical Insurance schemes in the Northern Emirates, the Med portfolio should benefit from the large number that are a going to added in, which will provide more stability. </a:t>
            </a:r>
          </a:p>
          <a:p>
            <a:endParaRPr lang="en-US" sz="2000" dirty="0"/>
          </a:p>
          <a:p>
            <a:pPr marL="342900" indent="-342900">
              <a:buFont typeface="Arial" panose="020B0604020202020204" pitchFamily="34" charset="0"/>
              <a:buChar char="•"/>
            </a:pPr>
            <a:r>
              <a:rPr lang="en-US" sz="2000" dirty="0"/>
              <a:t>IA still believes that Insurance companies need to consider other option such as mergers and other acquisitions.</a:t>
            </a:r>
          </a:p>
          <a:p>
            <a:endParaRPr lang="en-US" sz="3200" dirty="0">
              <a:solidFill>
                <a:srgbClr val="FF0000"/>
              </a:solidFill>
            </a:endParaRPr>
          </a:p>
          <a:p>
            <a:endParaRPr lang="en-US" sz="3200" dirty="0">
              <a:solidFill>
                <a:srgbClr val="FF0000"/>
              </a:solidFill>
            </a:endParaRPr>
          </a:p>
          <a:p>
            <a:endParaRPr lang="en-US" dirty="0"/>
          </a:p>
          <a:p>
            <a:endParaRPr lang="en-US" dirty="0"/>
          </a:p>
        </p:txBody>
      </p:sp>
    </p:spTree>
    <p:extLst>
      <p:ext uri="{BB962C8B-B14F-4D97-AF65-F5344CB8AC3E}">
        <p14:creationId xmlns:p14="http://schemas.microsoft.com/office/powerpoint/2010/main" val="1966724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F00F64-935E-4A68-8CD6-1A839881F771}"/>
              </a:ext>
            </a:extLst>
          </p:cNvPr>
          <p:cNvSpPr txBox="1"/>
          <p:nvPr/>
        </p:nvSpPr>
        <p:spPr>
          <a:xfrm>
            <a:off x="70339" y="1424354"/>
            <a:ext cx="8546123" cy="6801862"/>
          </a:xfrm>
          <a:prstGeom prst="rect">
            <a:avLst/>
          </a:prstGeom>
          <a:noFill/>
        </p:spPr>
        <p:txBody>
          <a:bodyPr wrap="square" rtlCol="0">
            <a:spAutoFit/>
          </a:bodyPr>
          <a:lstStyle/>
          <a:p>
            <a:r>
              <a:rPr lang="en-US" sz="3200" dirty="0">
                <a:solidFill>
                  <a:srgbClr val="FF0000"/>
                </a:solidFill>
              </a:rPr>
              <a:t>Current challenges:</a:t>
            </a:r>
          </a:p>
          <a:p>
            <a:endParaRPr lang="en-US" sz="2400" dirty="0">
              <a:solidFill>
                <a:srgbClr val="FF0000"/>
              </a:solidFill>
            </a:endParaRPr>
          </a:p>
          <a:p>
            <a:r>
              <a:rPr lang="en-US" sz="2400" dirty="0"/>
              <a:t>Moral Hazard/ Unauthentic claims:</a:t>
            </a:r>
          </a:p>
          <a:p>
            <a:endParaRPr lang="en-US" sz="2400" dirty="0"/>
          </a:p>
          <a:p>
            <a:pPr marL="1423988" indent="-457200">
              <a:buFont typeface="Arial" panose="020B0604020202020204" pitchFamily="34" charset="0"/>
              <a:buChar char="•"/>
            </a:pPr>
            <a:r>
              <a:rPr lang="en-US" sz="2400" dirty="0"/>
              <a:t>False med bills.</a:t>
            </a:r>
          </a:p>
          <a:p>
            <a:pPr marL="1423988" indent="-457200">
              <a:buFont typeface="Arial" panose="020B0604020202020204" pitchFamily="34" charset="0"/>
              <a:buChar char="•"/>
            </a:pPr>
            <a:r>
              <a:rPr lang="en-US" sz="2400" dirty="0"/>
              <a:t>False description of med condition leading to unnecessary treatment.</a:t>
            </a:r>
          </a:p>
          <a:p>
            <a:pPr marL="1423988" indent="-457200">
              <a:buFont typeface="Arial" panose="020B0604020202020204" pitchFamily="34" charset="0"/>
              <a:buChar char="•"/>
            </a:pPr>
            <a:r>
              <a:rPr lang="en-US" sz="2400" dirty="0"/>
              <a:t>Using more than one cover for the same condition.</a:t>
            </a:r>
          </a:p>
          <a:p>
            <a:pPr marL="1423988" indent="-457200">
              <a:buFont typeface="Arial" panose="020B0604020202020204" pitchFamily="34" charset="0"/>
              <a:buChar char="•"/>
            </a:pPr>
            <a:r>
              <a:rPr lang="en-US" sz="2400" dirty="0"/>
              <a:t>Attempts to acquire treatment for excluded risks.</a:t>
            </a:r>
          </a:p>
          <a:p>
            <a:pPr marL="1423988" indent="-457200">
              <a:buFont typeface="Arial" panose="020B0604020202020204" pitchFamily="34" charset="0"/>
              <a:buChar char="•"/>
            </a:pPr>
            <a:r>
              <a:rPr lang="en-US" sz="2400" dirty="0"/>
              <a:t>Other cases, such as substituting drug prescriptions with cosmetics.</a:t>
            </a:r>
          </a:p>
          <a:p>
            <a:pPr marL="457200" indent="-457200">
              <a:buFont typeface="Arial" panose="020B0604020202020204" pitchFamily="34" charset="0"/>
              <a:buChar char="•"/>
            </a:pPr>
            <a:endParaRPr lang="en-US" sz="3200" dirty="0"/>
          </a:p>
          <a:p>
            <a:endParaRPr lang="en-US" sz="3200" dirty="0"/>
          </a:p>
          <a:p>
            <a:endParaRPr lang="en-US" sz="3200" dirty="0">
              <a:solidFill>
                <a:srgbClr val="FF0000"/>
              </a:solidFill>
            </a:endParaRPr>
          </a:p>
          <a:p>
            <a:endParaRPr lang="en-US" sz="3200" dirty="0">
              <a:solidFill>
                <a:srgbClr val="FF0000"/>
              </a:solidFill>
            </a:endParaRPr>
          </a:p>
          <a:p>
            <a:endParaRPr lang="en-US" dirty="0"/>
          </a:p>
          <a:p>
            <a:endParaRPr lang="en-US" dirty="0"/>
          </a:p>
        </p:txBody>
      </p:sp>
    </p:spTree>
    <p:extLst>
      <p:ext uri="{BB962C8B-B14F-4D97-AF65-F5344CB8AC3E}">
        <p14:creationId xmlns:p14="http://schemas.microsoft.com/office/powerpoint/2010/main" val="1304185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36CF94-2D77-495B-AD53-56898034BBB8}"/>
              </a:ext>
            </a:extLst>
          </p:cNvPr>
          <p:cNvSpPr txBox="1"/>
          <p:nvPr/>
        </p:nvSpPr>
        <p:spPr>
          <a:xfrm>
            <a:off x="312821" y="1407695"/>
            <a:ext cx="8644690" cy="3385542"/>
          </a:xfrm>
          <a:prstGeom prst="rect">
            <a:avLst/>
          </a:prstGeom>
          <a:noFill/>
        </p:spPr>
        <p:txBody>
          <a:bodyPr wrap="square" rtlCol="0">
            <a:spAutoFit/>
          </a:bodyPr>
          <a:lstStyle/>
          <a:p>
            <a:r>
              <a:rPr lang="en-US" sz="4000" dirty="0"/>
              <a:t>We can over overcome the challenges if we adopt:</a:t>
            </a:r>
          </a:p>
          <a:p>
            <a:endParaRPr lang="en-US" sz="5400" dirty="0"/>
          </a:p>
          <a:p>
            <a:pPr algn="ctr"/>
            <a:r>
              <a:rPr lang="en-US" sz="8000" dirty="0">
                <a:solidFill>
                  <a:srgbClr val="FF0000"/>
                </a:solidFill>
              </a:rPr>
              <a:t> Digitalization</a:t>
            </a:r>
          </a:p>
        </p:txBody>
      </p:sp>
    </p:spTree>
    <p:extLst>
      <p:ext uri="{BB962C8B-B14F-4D97-AF65-F5344CB8AC3E}">
        <p14:creationId xmlns:p14="http://schemas.microsoft.com/office/powerpoint/2010/main" val="2672722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2BAB1D-FA71-4E85-819C-96890EEA6838}"/>
              </a:ext>
            </a:extLst>
          </p:cNvPr>
          <p:cNvSpPr txBox="1"/>
          <p:nvPr/>
        </p:nvSpPr>
        <p:spPr>
          <a:xfrm>
            <a:off x="281354" y="1512277"/>
            <a:ext cx="8686800" cy="8094524"/>
          </a:xfrm>
          <a:prstGeom prst="rect">
            <a:avLst/>
          </a:prstGeom>
          <a:noFill/>
        </p:spPr>
        <p:txBody>
          <a:bodyPr wrap="square" rtlCol="0">
            <a:spAutoFit/>
          </a:bodyPr>
          <a:lstStyle/>
          <a:p>
            <a:r>
              <a:rPr lang="en-US" sz="4000" dirty="0">
                <a:solidFill>
                  <a:srgbClr val="FF0000"/>
                </a:solidFill>
              </a:rPr>
              <a:t>Getting on board/ IA’s Sand Box:</a:t>
            </a:r>
          </a:p>
          <a:p>
            <a:endParaRPr lang="en-US" sz="4000" dirty="0">
              <a:solidFill>
                <a:srgbClr val="FF0000"/>
              </a:solidFill>
            </a:endParaRPr>
          </a:p>
          <a:p>
            <a:pPr algn="just"/>
            <a:r>
              <a:rPr lang="en-US" sz="2800" dirty="0"/>
              <a:t>The Insurance Authority Board of Directors’ Decision No. (41) of 2019 Concerning the Supervisory Rules for the Experimental Environment of Financial Technology in the Insurance Industry.</a:t>
            </a:r>
            <a:endParaRPr lang="en-US" sz="2800" dirty="0">
              <a:solidFill>
                <a:srgbClr val="FF0000"/>
              </a:solidFill>
            </a:endParaRPr>
          </a:p>
          <a:p>
            <a:endParaRPr lang="en-US" sz="4000" dirty="0">
              <a:solidFill>
                <a:srgbClr val="FF0000"/>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3" name="Picture 2" descr="Image result for sandbox">
            <a:extLst>
              <a:ext uri="{FF2B5EF4-FFF2-40B4-BE49-F238E27FC236}">
                <a16:creationId xmlns:a16="http://schemas.microsoft.com/office/drawing/2014/main" id="{C316D195-EC20-40AF-A322-CDF52539D0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5595" y="1353554"/>
            <a:ext cx="806115" cy="1178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808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A5BC1-E0DC-4F08-B83E-4830C671DB47}"/>
              </a:ext>
            </a:extLst>
          </p:cNvPr>
          <p:cNvSpPr txBox="1"/>
          <p:nvPr/>
        </p:nvSpPr>
        <p:spPr>
          <a:xfrm>
            <a:off x="228600" y="1323474"/>
            <a:ext cx="8801100" cy="7509748"/>
          </a:xfrm>
          <a:prstGeom prst="rect">
            <a:avLst/>
          </a:prstGeom>
          <a:noFill/>
        </p:spPr>
        <p:txBody>
          <a:bodyPr wrap="square" rtlCol="0">
            <a:spAutoFit/>
          </a:bodyPr>
          <a:lstStyle/>
          <a:p>
            <a:r>
              <a:rPr lang="en-US" sz="3200" dirty="0">
                <a:solidFill>
                  <a:srgbClr val="FF0000"/>
                </a:solidFill>
              </a:rPr>
              <a:t>Riding the wave:</a:t>
            </a:r>
          </a:p>
          <a:p>
            <a:endParaRPr lang="en-US" dirty="0">
              <a:solidFill>
                <a:srgbClr val="FF0000"/>
              </a:solidFill>
            </a:endParaRPr>
          </a:p>
          <a:p>
            <a:r>
              <a:rPr lang="en-US" dirty="0">
                <a:solidFill>
                  <a:srgbClr val="FF0000"/>
                </a:solidFill>
              </a:rPr>
              <a:t>Using wearables:</a:t>
            </a:r>
          </a:p>
          <a:p>
            <a:endParaRPr lang="en-US" dirty="0"/>
          </a:p>
          <a:p>
            <a:pPr marL="285750" indent="-285750">
              <a:buFont typeface="Arial" panose="020B0604020202020204" pitchFamily="34" charset="0"/>
              <a:buChar char="•"/>
            </a:pPr>
            <a:r>
              <a:rPr lang="en-US" dirty="0"/>
              <a:t>Better risk management.</a:t>
            </a:r>
          </a:p>
          <a:p>
            <a:pPr marL="285750" indent="-285750">
              <a:buFont typeface="Arial" panose="020B0604020202020204" pitchFamily="34" charset="0"/>
              <a:buChar char="•"/>
            </a:pPr>
            <a:r>
              <a:rPr lang="en-US" dirty="0"/>
              <a:t>Better pricing.</a:t>
            </a:r>
          </a:p>
          <a:p>
            <a:pPr marL="285750" indent="-285750">
              <a:buFont typeface="Arial" panose="020B0604020202020204" pitchFamily="34" charset="0"/>
              <a:buChar char="•"/>
            </a:pPr>
            <a:r>
              <a:rPr lang="en-US" dirty="0"/>
              <a:t>Better claims </a:t>
            </a:r>
            <a:r>
              <a:rPr lang="en-US" dirty="0" err="1"/>
              <a:t>handeling</a:t>
            </a:r>
            <a:r>
              <a:rPr lang="en-US" dirty="0"/>
              <a:t>.</a:t>
            </a:r>
          </a:p>
          <a:p>
            <a:pPr marL="285750" indent="-285750">
              <a:buFont typeface="Arial" panose="020B0604020202020204" pitchFamily="34" charset="0"/>
              <a:buChar char="•"/>
            </a:pPr>
            <a:r>
              <a:rPr lang="en-US" dirty="0"/>
              <a:t>Change in the whole life style of the Insured which leads to better health and lower risk.</a:t>
            </a:r>
          </a:p>
          <a:p>
            <a:pPr marL="285750" indent="-285750">
              <a:buFont typeface="Arial" panose="020B0604020202020204" pitchFamily="34" charset="0"/>
              <a:buChar char="•"/>
            </a:pPr>
            <a:endParaRPr lang="en-US" dirty="0"/>
          </a:p>
          <a:p>
            <a:endParaRPr lang="en-US" dirty="0">
              <a:solidFill>
                <a:srgbClr val="FF0000"/>
              </a:solidFill>
            </a:endParaRPr>
          </a:p>
          <a:p>
            <a:r>
              <a:rPr lang="en-US" dirty="0"/>
              <a:t>Challenges:</a:t>
            </a:r>
          </a:p>
          <a:p>
            <a:endParaRPr lang="en-US" dirty="0"/>
          </a:p>
          <a:p>
            <a:pPr marL="285750" indent="-285750">
              <a:buFont typeface="Arial" panose="020B0604020202020204" pitchFamily="34" charset="0"/>
              <a:buChar char="•"/>
            </a:pPr>
            <a:r>
              <a:rPr lang="en-US" dirty="0"/>
              <a:t>Using wearables should be transparent about privacy, including what information is captured, stored and shared, and how the data is used.</a:t>
            </a:r>
          </a:p>
          <a:p>
            <a:endParaRPr lang="en-US" dirty="0"/>
          </a:p>
          <a:p>
            <a:pPr marL="285750" indent="-285750">
              <a:buFont typeface="Arial" panose="020B0604020202020204" pitchFamily="34" charset="0"/>
              <a:buChar char="•"/>
            </a:pPr>
            <a:r>
              <a:rPr lang="en-US" dirty="0"/>
              <a:t>Obtain prior written consent and the appropriate authorization from their customers before accessing their personal information.</a:t>
            </a:r>
          </a:p>
          <a:p>
            <a:endParaRPr lang="en-US" dirty="0"/>
          </a:p>
          <a:p>
            <a:pPr marL="285750" indent="-285750">
              <a:buFont typeface="Arial" panose="020B0604020202020204" pitchFamily="34" charset="0"/>
              <a:buChar char="•"/>
            </a:pPr>
            <a:r>
              <a:rPr lang="en-US" dirty="0"/>
              <a:t>Anti-selection issues.</a:t>
            </a:r>
          </a:p>
          <a:p>
            <a:pPr marL="285750" indent="-285750">
              <a:buFont typeface="Arial" panose="020B0604020202020204" pitchFamily="34" charset="0"/>
              <a:buChar char="•"/>
            </a:pPr>
            <a:endParaRPr lang="en-US" dirty="0"/>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p:txBody>
      </p:sp>
      <p:pic>
        <p:nvPicPr>
          <p:cNvPr id="4" name="Picture 3">
            <a:extLst>
              <a:ext uri="{FF2B5EF4-FFF2-40B4-BE49-F238E27FC236}">
                <a16:creationId xmlns:a16="http://schemas.microsoft.com/office/drawing/2014/main" id="{CA2E1622-EEFE-42E4-A2DD-C1811BAA0286}"/>
              </a:ext>
            </a:extLst>
          </p:cNvPr>
          <p:cNvPicPr>
            <a:picLocks noChangeAspect="1"/>
          </p:cNvPicPr>
          <p:nvPr/>
        </p:nvPicPr>
        <p:blipFill>
          <a:blip r:embed="rId2"/>
          <a:stretch>
            <a:fillRect/>
          </a:stretch>
        </p:blipFill>
        <p:spPr>
          <a:xfrm>
            <a:off x="6240128" y="1323474"/>
            <a:ext cx="2619375" cy="1743075"/>
          </a:xfrm>
          <a:prstGeom prst="rect">
            <a:avLst/>
          </a:prstGeom>
        </p:spPr>
      </p:pic>
      <p:pic>
        <p:nvPicPr>
          <p:cNvPr id="5" name="Picture 4">
            <a:extLst>
              <a:ext uri="{FF2B5EF4-FFF2-40B4-BE49-F238E27FC236}">
                <a16:creationId xmlns:a16="http://schemas.microsoft.com/office/drawing/2014/main" id="{E2CE4555-5EFC-4913-87C6-B004C04F6B77}"/>
              </a:ext>
            </a:extLst>
          </p:cNvPr>
          <p:cNvPicPr>
            <a:picLocks noChangeAspect="1"/>
          </p:cNvPicPr>
          <p:nvPr/>
        </p:nvPicPr>
        <p:blipFill>
          <a:blip r:embed="rId3"/>
          <a:stretch>
            <a:fillRect/>
          </a:stretch>
        </p:blipFill>
        <p:spPr>
          <a:xfrm>
            <a:off x="3162300" y="1323474"/>
            <a:ext cx="2819400" cy="1619250"/>
          </a:xfrm>
          <a:prstGeom prst="rect">
            <a:avLst/>
          </a:prstGeom>
        </p:spPr>
      </p:pic>
    </p:spTree>
    <p:extLst>
      <p:ext uri="{BB962C8B-B14F-4D97-AF65-F5344CB8AC3E}">
        <p14:creationId xmlns:p14="http://schemas.microsoft.com/office/powerpoint/2010/main" val="3000317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AEA321-CEDC-460D-95AD-F29A87D2D459}"/>
              </a:ext>
            </a:extLst>
          </p:cNvPr>
          <p:cNvSpPr txBox="1"/>
          <p:nvPr/>
        </p:nvSpPr>
        <p:spPr>
          <a:xfrm>
            <a:off x="298938" y="1547446"/>
            <a:ext cx="8616462" cy="7971413"/>
          </a:xfrm>
          <a:prstGeom prst="rect">
            <a:avLst/>
          </a:prstGeom>
          <a:noFill/>
        </p:spPr>
        <p:txBody>
          <a:bodyPr wrap="square" rtlCol="0">
            <a:spAutoFit/>
          </a:bodyPr>
          <a:lstStyle/>
          <a:p>
            <a:r>
              <a:rPr lang="en-US" sz="3600" dirty="0">
                <a:solidFill>
                  <a:srgbClr val="FF0000"/>
                </a:solidFill>
              </a:rPr>
              <a:t>Riding the wave:</a:t>
            </a:r>
          </a:p>
          <a:p>
            <a:endParaRPr lang="en-US" sz="2800" dirty="0">
              <a:solidFill>
                <a:srgbClr val="FF0000"/>
              </a:solidFill>
            </a:endParaRPr>
          </a:p>
          <a:p>
            <a:r>
              <a:rPr lang="en-US" sz="2800" dirty="0">
                <a:solidFill>
                  <a:srgbClr val="FF0000"/>
                </a:solidFill>
              </a:rPr>
              <a:t>Big Data and big data analytics:</a:t>
            </a:r>
          </a:p>
          <a:p>
            <a:endParaRPr lang="en-US" sz="2800" dirty="0"/>
          </a:p>
          <a:p>
            <a:pPr marL="457200" indent="-457200">
              <a:buFont typeface="Arial" panose="020B0604020202020204" pitchFamily="34" charset="0"/>
              <a:buChar char="•"/>
            </a:pPr>
            <a:r>
              <a:rPr lang="en-US" sz="2800" dirty="0"/>
              <a:t>Enhance Competitiveness.</a:t>
            </a:r>
          </a:p>
          <a:p>
            <a:pPr marL="457200" indent="-457200">
              <a:buFont typeface="Arial" panose="020B0604020202020204" pitchFamily="34" charset="0"/>
              <a:buChar char="•"/>
            </a:pPr>
            <a:r>
              <a:rPr lang="en-US" sz="2800" dirty="0"/>
              <a:t>Pricing.</a:t>
            </a:r>
          </a:p>
          <a:p>
            <a:pPr marL="457200" indent="-457200">
              <a:buFont typeface="Arial" panose="020B0604020202020204" pitchFamily="34" charset="0"/>
              <a:buChar char="•"/>
            </a:pPr>
            <a:r>
              <a:rPr lang="en-US" sz="2800" dirty="0"/>
              <a:t>Cross selling.</a:t>
            </a:r>
          </a:p>
          <a:p>
            <a:pPr marL="457200" indent="-457200">
              <a:buFont typeface="Arial" panose="020B0604020202020204" pitchFamily="34" charset="0"/>
              <a:buChar char="•"/>
            </a:pPr>
            <a:r>
              <a:rPr lang="en-US" sz="2800" dirty="0"/>
              <a:t>Claims prediction – fraud detection.</a:t>
            </a:r>
          </a:p>
          <a:p>
            <a:pPr marL="457200" indent="-457200">
              <a:buFont typeface="Arial" panose="020B0604020202020204" pitchFamily="34" charset="0"/>
              <a:buChar char="•"/>
            </a:pPr>
            <a:r>
              <a:rPr lang="en-US" sz="2800" dirty="0"/>
              <a:t>Consumer choice – Tailored.</a:t>
            </a:r>
          </a:p>
          <a:p>
            <a:endParaRPr lang="en-US" sz="3600" dirty="0">
              <a:solidFill>
                <a:srgbClr val="FF0000"/>
              </a:solidFill>
            </a:endParaRPr>
          </a:p>
          <a:p>
            <a:endParaRPr lang="en-US" sz="3600" dirty="0">
              <a:solidFill>
                <a:srgbClr val="FF0000"/>
              </a:solidFill>
            </a:endParaRP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p:txBody>
      </p:sp>
      <p:pic>
        <p:nvPicPr>
          <p:cNvPr id="4" name="Picture 3">
            <a:extLst>
              <a:ext uri="{FF2B5EF4-FFF2-40B4-BE49-F238E27FC236}">
                <a16:creationId xmlns:a16="http://schemas.microsoft.com/office/drawing/2014/main" id="{F3BA4397-0256-485E-BDED-11CE6E5FCAB9}"/>
              </a:ext>
            </a:extLst>
          </p:cNvPr>
          <p:cNvPicPr>
            <a:picLocks noChangeAspect="1"/>
          </p:cNvPicPr>
          <p:nvPr/>
        </p:nvPicPr>
        <p:blipFill>
          <a:blip r:embed="rId2"/>
          <a:stretch>
            <a:fillRect/>
          </a:stretch>
        </p:blipFill>
        <p:spPr>
          <a:xfrm>
            <a:off x="5886450" y="3100091"/>
            <a:ext cx="3028950" cy="1514475"/>
          </a:xfrm>
          <a:prstGeom prst="rect">
            <a:avLst/>
          </a:prstGeom>
        </p:spPr>
      </p:pic>
      <p:pic>
        <p:nvPicPr>
          <p:cNvPr id="5" name="Picture 4">
            <a:extLst>
              <a:ext uri="{FF2B5EF4-FFF2-40B4-BE49-F238E27FC236}">
                <a16:creationId xmlns:a16="http://schemas.microsoft.com/office/drawing/2014/main" id="{BD7744DE-0822-4752-B4C0-6F18879F2104}"/>
              </a:ext>
            </a:extLst>
          </p:cNvPr>
          <p:cNvPicPr>
            <a:picLocks noChangeAspect="1"/>
          </p:cNvPicPr>
          <p:nvPr/>
        </p:nvPicPr>
        <p:blipFill>
          <a:blip r:embed="rId3"/>
          <a:stretch>
            <a:fillRect/>
          </a:stretch>
        </p:blipFill>
        <p:spPr>
          <a:xfrm>
            <a:off x="5886450" y="1150520"/>
            <a:ext cx="2762250" cy="1657350"/>
          </a:xfrm>
          <a:prstGeom prst="rect">
            <a:avLst/>
          </a:prstGeom>
        </p:spPr>
      </p:pic>
    </p:spTree>
    <p:extLst>
      <p:ext uri="{BB962C8B-B14F-4D97-AF65-F5344CB8AC3E}">
        <p14:creationId xmlns:p14="http://schemas.microsoft.com/office/powerpoint/2010/main" val="655757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FBD63B-19F7-4946-9C34-748036B5BE79}"/>
              </a:ext>
            </a:extLst>
          </p:cNvPr>
          <p:cNvSpPr/>
          <p:nvPr/>
        </p:nvSpPr>
        <p:spPr>
          <a:xfrm>
            <a:off x="430742" y="1217013"/>
            <a:ext cx="8262073" cy="5878532"/>
          </a:xfrm>
          <a:prstGeom prst="rect">
            <a:avLst/>
          </a:prstGeom>
        </p:spPr>
        <p:txBody>
          <a:bodyPr wrap="square">
            <a:spAutoFit/>
          </a:bodyPr>
          <a:lstStyle/>
          <a:p>
            <a:r>
              <a:rPr lang="en-US" sz="3200" dirty="0">
                <a:solidFill>
                  <a:srgbClr val="FF0000"/>
                </a:solidFill>
              </a:rPr>
              <a:t>Riding the wave:</a:t>
            </a:r>
          </a:p>
          <a:p>
            <a:endParaRPr lang="en-US" sz="3200" dirty="0">
              <a:solidFill>
                <a:srgbClr val="FF0000"/>
              </a:solidFill>
            </a:endParaRPr>
          </a:p>
          <a:p>
            <a:r>
              <a:rPr lang="en-US" sz="3200" dirty="0">
                <a:solidFill>
                  <a:srgbClr val="FF0000"/>
                </a:solidFill>
              </a:rPr>
              <a:t>Internet of things (IoT):</a:t>
            </a:r>
          </a:p>
          <a:p>
            <a:endParaRPr lang="en-US" sz="2400" dirty="0"/>
          </a:p>
          <a:p>
            <a:pPr marL="457200" indent="-457200">
              <a:buFont typeface="Arial" panose="020B0604020202020204" pitchFamily="34" charset="0"/>
              <a:buChar char="•"/>
            </a:pPr>
            <a:r>
              <a:rPr lang="en-US" sz="2400" dirty="0"/>
              <a:t>Devices communicating.</a:t>
            </a:r>
          </a:p>
          <a:p>
            <a:pPr marL="457200" indent="-457200">
              <a:buFont typeface="Arial" panose="020B0604020202020204" pitchFamily="34" charset="0"/>
              <a:buChar char="•"/>
            </a:pPr>
            <a:r>
              <a:rPr lang="en-US" sz="2400" dirty="0"/>
              <a:t>Hydration levels.</a:t>
            </a:r>
          </a:p>
          <a:p>
            <a:pPr marL="457200" indent="-457200">
              <a:buFont typeface="Arial" panose="020B0604020202020204" pitchFamily="34" charset="0"/>
              <a:buChar char="•"/>
            </a:pPr>
            <a:r>
              <a:rPr lang="en-US" sz="2400" dirty="0"/>
              <a:t>smart wallets that track prescription pills, weather they have been removed from bottle and can send reminders to smartphones</a:t>
            </a:r>
          </a:p>
          <a:p>
            <a:pPr marL="457200" indent="-457200">
              <a:buFont typeface="Arial" panose="020B0604020202020204" pitchFamily="34" charset="0"/>
              <a:buChar char="•"/>
            </a:pPr>
            <a:r>
              <a:rPr lang="en-US" sz="2400" dirty="0"/>
              <a:t>Behavior monitoring.</a:t>
            </a:r>
          </a:p>
          <a:p>
            <a:pPr marL="457200" indent="-457200">
              <a:buFont typeface="Arial" panose="020B0604020202020204" pitchFamily="34" charset="0"/>
              <a:buChar char="•"/>
            </a:pPr>
            <a:r>
              <a:rPr lang="en-US" sz="2400" dirty="0"/>
              <a:t>Availability of real-time information( </a:t>
            </a:r>
            <a:r>
              <a:rPr lang="en-US" sz="2400" dirty="0" err="1"/>
              <a:t>ie</a:t>
            </a:r>
            <a:r>
              <a:rPr lang="en-US" sz="2400" dirty="0"/>
              <a:t>: Intelligent nutritional platforms).</a:t>
            </a:r>
            <a:endParaRPr lang="en-US" sz="3200" dirty="0"/>
          </a:p>
          <a:p>
            <a:endParaRPr lang="en-US" sz="3200" dirty="0">
              <a:solidFill>
                <a:srgbClr val="FF0000"/>
              </a:solidFill>
            </a:endParaRPr>
          </a:p>
          <a:p>
            <a:endParaRPr lang="en-US" sz="3200" dirty="0">
              <a:solidFill>
                <a:srgbClr val="FF0000"/>
              </a:solidFill>
            </a:endParaRPr>
          </a:p>
        </p:txBody>
      </p:sp>
    </p:spTree>
    <p:extLst>
      <p:ext uri="{BB962C8B-B14F-4D97-AF65-F5344CB8AC3E}">
        <p14:creationId xmlns:p14="http://schemas.microsoft.com/office/powerpoint/2010/main" val="1960830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مستدير الزوايا 52"/>
          <p:cNvSpPr>
            <a:spLocks noGrp="1"/>
          </p:cNvSpPr>
          <p:nvPr>
            <p:ph sz="quarter" idx="13"/>
          </p:nvPr>
        </p:nvSpPr>
        <p:spPr bwMode="auto">
          <a:xfrm>
            <a:off x="0" y="1001929"/>
            <a:ext cx="8404058" cy="3678356"/>
          </a:xfrm>
          <a:prstGeom prst="roundRect">
            <a:avLst/>
          </a:prstGeom>
          <a:noFill/>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rtlCol="1">
            <a:normAutofit/>
          </a:bodyPr>
          <a:lstStyle/>
          <a:p>
            <a:pPr marL="0" indent="0" algn="ctr" rtl="1">
              <a:buNone/>
            </a:pPr>
            <a:endParaRPr lang="ar-JO" sz="2400" dirty="0"/>
          </a:p>
          <a:p>
            <a:pPr marL="0" indent="0" algn="ctr" rtl="1">
              <a:buNone/>
            </a:pPr>
            <a:r>
              <a:rPr lang="en-US" sz="5400" dirty="0">
                <a:solidFill>
                  <a:srgbClr val="FF6600"/>
                </a:solidFill>
              </a:rPr>
              <a:t>Join the IA’s Sand Box</a:t>
            </a:r>
          </a:p>
          <a:p>
            <a:pPr marL="0" indent="0" algn="ctr" rtl="1">
              <a:buNone/>
            </a:pPr>
            <a:endParaRPr lang="en-US" sz="5400" dirty="0">
              <a:solidFill>
                <a:srgbClr val="FF6600"/>
              </a:solidFill>
            </a:endParaRPr>
          </a:p>
          <a:p>
            <a:pPr marL="0" indent="0" algn="ctr" rtl="1">
              <a:buNone/>
            </a:pPr>
            <a:endParaRPr lang="en-US" sz="5400" dirty="0">
              <a:solidFill>
                <a:srgbClr val="FF6600"/>
              </a:solidFill>
            </a:endParaRPr>
          </a:p>
          <a:p>
            <a:pPr marL="0" indent="0" algn="ctr" rtl="1">
              <a:buNone/>
            </a:pPr>
            <a:endParaRPr lang="en-US" sz="5400" dirty="0">
              <a:solidFill>
                <a:srgbClr val="FF6600"/>
              </a:solidFill>
            </a:endParaRPr>
          </a:p>
          <a:p>
            <a:pPr marL="0" indent="0" algn="ctr" rtl="1">
              <a:buNone/>
            </a:pPr>
            <a:endParaRPr lang="ar-JO" sz="5400" dirty="0">
              <a:solidFill>
                <a:srgbClr val="FF6600"/>
              </a:solidFill>
            </a:endParaRPr>
          </a:p>
        </p:txBody>
      </p:sp>
      <p:pic>
        <p:nvPicPr>
          <p:cNvPr id="2" name="Picture 1">
            <a:extLst>
              <a:ext uri="{FF2B5EF4-FFF2-40B4-BE49-F238E27FC236}">
                <a16:creationId xmlns:a16="http://schemas.microsoft.com/office/drawing/2014/main" id="{3B1D059D-D599-4AB0-9957-74AAF42D30E1}"/>
              </a:ext>
            </a:extLst>
          </p:cNvPr>
          <p:cNvPicPr>
            <a:picLocks noChangeAspect="1"/>
          </p:cNvPicPr>
          <p:nvPr/>
        </p:nvPicPr>
        <p:blipFill>
          <a:blip r:embed="rId3"/>
          <a:stretch>
            <a:fillRect/>
          </a:stretch>
        </p:blipFill>
        <p:spPr>
          <a:xfrm>
            <a:off x="3350795" y="3328443"/>
            <a:ext cx="1937085" cy="2130337"/>
          </a:xfrm>
          <a:prstGeom prst="rect">
            <a:avLst/>
          </a:prstGeom>
        </p:spPr>
      </p:pic>
    </p:spTree>
    <p:extLst>
      <p:ext uri="{BB962C8B-B14F-4D97-AF65-F5344CB8AC3E}">
        <p14:creationId xmlns:p14="http://schemas.microsoft.com/office/powerpoint/2010/main" val="3382854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2459DF-2874-4C05-BACF-6FB898CE2344}"/>
              </a:ext>
            </a:extLst>
          </p:cNvPr>
          <p:cNvSpPr>
            <a:spLocks noGrp="1"/>
          </p:cNvSpPr>
          <p:nvPr>
            <p:ph sz="quarter" idx="13"/>
          </p:nvPr>
        </p:nvSpPr>
        <p:spPr/>
        <p:txBody>
          <a:bodyPr/>
          <a:lstStyle/>
          <a:p>
            <a:pPr marL="0" indent="0" algn="ctr">
              <a:buNone/>
            </a:pPr>
            <a:endParaRPr lang="en-US" dirty="0"/>
          </a:p>
          <a:p>
            <a:pPr marL="0" indent="0" algn="ctr">
              <a:buNone/>
            </a:pPr>
            <a:endParaRPr lang="en-US" dirty="0"/>
          </a:p>
          <a:p>
            <a:pPr marL="0" indent="0" algn="ctr">
              <a:buNone/>
            </a:pPr>
            <a:r>
              <a:rPr lang="en-US" dirty="0"/>
              <a:t>Thank you for listening</a:t>
            </a:r>
          </a:p>
        </p:txBody>
      </p:sp>
    </p:spTree>
    <p:extLst>
      <p:ext uri="{BB962C8B-B14F-4D97-AF65-F5344CB8AC3E}">
        <p14:creationId xmlns:p14="http://schemas.microsoft.com/office/powerpoint/2010/main" val="1080308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4"/>
          <p:cNvSpPr/>
          <p:nvPr/>
        </p:nvSpPr>
        <p:spPr bwMode="auto">
          <a:xfrm>
            <a:off x="362140" y="2496338"/>
            <a:ext cx="8537418" cy="3329698"/>
          </a:xfrm>
          <a:prstGeom prst="roundRect">
            <a:avLst/>
          </a:prstGeom>
          <a:noFill/>
          <a:ln>
            <a:noFill/>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rtlCol="1"/>
          <a:lstStyle/>
          <a:p>
            <a:pPr algn="just" rtl="1">
              <a:defRPr/>
            </a:pPr>
            <a:endParaRPr lang="ar-AE" altLang="ar-AE" sz="2200" dirty="0">
              <a:solidFill>
                <a:schemeClr val="tx1"/>
              </a:solidFill>
              <a:latin typeface="Arial"/>
              <a:cs typeface="Arial"/>
            </a:endParaRPr>
          </a:p>
        </p:txBody>
      </p:sp>
      <p:sp>
        <p:nvSpPr>
          <p:cNvPr id="3" name="TextBox 2">
            <a:extLst>
              <a:ext uri="{FF2B5EF4-FFF2-40B4-BE49-F238E27FC236}">
                <a16:creationId xmlns:a16="http://schemas.microsoft.com/office/drawing/2014/main" id="{E39EEC21-9C26-4ADC-BD14-2DB1F2747B6C}"/>
              </a:ext>
            </a:extLst>
          </p:cNvPr>
          <p:cNvSpPr txBox="1"/>
          <p:nvPr/>
        </p:nvSpPr>
        <p:spPr>
          <a:xfrm>
            <a:off x="303291" y="1354238"/>
            <a:ext cx="8537418" cy="4093428"/>
          </a:xfrm>
          <a:prstGeom prst="rect">
            <a:avLst/>
          </a:prstGeom>
          <a:noFill/>
        </p:spPr>
        <p:txBody>
          <a:bodyPr wrap="square" rtlCol="0">
            <a:spAutoFit/>
          </a:bodyPr>
          <a:lstStyle/>
          <a:p>
            <a:r>
              <a:rPr lang="en-US" sz="3200" dirty="0">
                <a:solidFill>
                  <a:srgbClr val="FF0000"/>
                </a:solidFill>
              </a:rPr>
              <a:t>Where do we stand?</a:t>
            </a:r>
          </a:p>
          <a:p>
            <a:endParaRPr lang="en-US" sz="3200" dirty="0">
              <a:solidFill>
                <a:srgbClr val="FF0000"/>
              </a:solidFill>
            </a:endParaRPr>
          </a:p>
          <a:p>
            <a:pPr marL="457200" indent="-457200" algn="just">
              <a:buFont typeface="Arial" panose="020B0604020202020204" pitchFamily="34" charset="0"/>
              <a:buChar char="•"/>
            </a:pPr>
            <a:r>
              <a:rPr lang="en-US" sz="2800" dirty="0"/>
              <a:t>UAE insurance market ranked No. (1) over the MENA Region during the last (10) years, making progress on annual basis in the global ranking reaching No. (37) globally,  and moving forward.</a:t>
            </a:r>
          </a:p>
          <a:p>
            <a:pPr marL="457200" indent="-457200" algn="just">
              <a:buFont typeface="Arial" panose="020B0604020202020204" pitchFamily="34" charset="0"/>
              <a:buChar char="•"/>
            </a:pPr>
            <a:endParaRPr lang="en-US" sz="2800" dirty="0"/>
          </a:p>
          <a:p>
            <a:pPr marL="457200" indent="-457200" algn="just">
              <a:buFont typeface="Arial" panose="020B0604020202020204" pitchFamily="34" charset="0"/>
              <a:buChar char="•"/>
            </a:pPr>
            <a:r>
              <a:rPr lang="en-US" sz="2800" dirty="0"/>
              <a:t>Written premium reached AED 43.7 billion in 2018, and the results for 2019 indicate continued growth.</a:t>
            </a:r>
            <a:endParaRPr lang="en-US" sz="2800" dirty="0">
              <a:solidFill>
                <a:srgbClr val="FF0000"/>
              </a:solidFill>
            </a:endParaRPr>
          </a:p>
        </p:txBody>
      </p:sp>
    </p:spTree>
    <p:extLst>
      <p:ext uri="{BB962C8B-B14F-4D97-AF65-F5344CB8AC3E}">
        <p14:creationId xmlns:p14="http://schemas.microsoft.com/office/powerpoint/2010/main" val="2805067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CE935C-BEB7-4477-B072-8CB1B8431628}"/>
              </a:ext>
            </a:extLst>
          </p:cNvPr>
          <p:cNvSpPr>
            <a:spLocks noGrp="1"/>
          </p:cNvSpPr>
          <p:nvPr>
            <p:ph sz="quarter" idx="13"/>
          </p:nvPr>
        </p:nvSpPr>
        <p:spPr/>
        <p:txBody>
          <a:bodyPr>
            <a:normAutofit fontScale="62500" lnSpcReduction="20000"/>
          </a:bodyPr>
          <a:lstStyle/>
          <a:p>
            <a:pPr marL="0" indent="0">
              <a:buNone/>
            </a:pPr>
            <a:r>
              <a:rPr lang="en-US" sz="4600" dirty="0">
                <a:solidFill>
                  <a:srgbClr val="FF0000"/>
                </a:solidFill>
              </a:rPr>
              <a:t>Medical Insurance Statistics:</a:t>
            </a:r>
          </a:p>
          <a:p>
            <a:pPr marL="0" indent="0">
              <a:buNone/>
            </a:pPr>
            <a:endParaRPr lang="en-US" dirty="0">
              <a:solidFill>
                <a:srgbClr val="FF0000"/>
              </a:solidFill>
            </a:endParaRPr>
          </a:p>
          <a:p>
            <a:pPr lvl="0" algn="just"/>
            <a:r>
              <a:rPr lang="en-US" dirty="0">
                <a:solidFill>
                  <a:schemeClr val="tx1"/>
                </a:solidFill>
              </a:rPr>
              <a:t> 50 insurance companies underwrite medical (life, non-life &amp; composite).</a:t>
            </a:r>
          </a:p>
          <a:p>
            <a:pPr marL="0" lvl="0" indent="0" algn="just">
              <a:buNone/>
            </a:pPr>
            <a:endParaRPr lang="en-US" dirty="0">
              <a:solidFill>
                <a:schemeClr val="tx1"/>
              </a:solidFill>
            </a:endParaRPr>
          </a:p>
          <a:p>
            <a:pPr lvl="0" algn="just"/>
            <a:r>
              <a:rPr lang="en-US" dirty="0">
                <a:solidFill>
                  <a:schemeClr val="tx1"/>
                </a:solidFill>
              </a:rPr>
              <a:t>TPA (21).</a:t>
            </a:r>
          </a:p>
          <a:p>
            <a:pPr marL="0" lvl="0" indent="0" algn="just">
              <a:buNone/>
            </a:pPr>
            <a:endParaRPr lang="en-US" dirty="0">
              <a:solidFill>
                <a:schemeClr val="tx1"/>
              </a:solidFill>
            </a:endParaRPr>
          </a:p>
          <a:p>
            <a:pPr algn="just"/>
            <a:r>
              <a:rPr lang="en-US" dirty="0">
                <a:solidFill>
                  <a:schemeClr val="tx1"/>
                </a:solidFill>
              </a:rPr>
              <a:t>Total premiums written in medical insurance: AED 19.1 billion, equivalent to 44% of the total premiums written to the insurance sector amounting to AED 43.7 billion.</a:t>
            </a:r>
          </a:p>
          <a:p>
            <a:pPr algn="just"/>
            <a:r>
              <a:rPr lang="en-US" dirty="0">
                <a:solidFill>
                  <a:schemeClr val="tx1"/>
                </a:solidFill>
              </a:rPr>
              <a:t>
Claims paid in Medical Insurance: (15.1) billion dirhams.</a:t>
            </a:r>
          </a:p>
          <a:p>
            <a:pPr marL="0" indent="0" algn="just">
              <a:buNone/>
            </a:pPr>
            <a:endParaRPr lang="en-US" dirty="0">
              <a:solidFill>
                <a:schemeClr val="tx1"/>
              </a:solidFill>
            </a:endParaRPr>
          </a:p>
          <a:p>
            <a:pPr algn="just"/>
            <a:r>
              <a:rPr lang="en-US" dirty="0">
                <a:solidFill>
                  <a:schemeClr val="tx1"/>
                </a:solidFill>
              </a:rPr>
              <a:t>Loss ratio of (80%).</a:t>
            </a:r>
          </a:p>
        </p:txBody>
      </p:sp>
    </p:spTree>
    <p:extLst>
      <p:ext uri="{BB962C8B-B14F-4D97-AF65-F5344CB8AC3E}">
        <p14:creationId xmlns:p14="http://schemas.microsoft.com/office/powerpoint/2010/main" val="2694543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B2B7EFC-BD8F-421E-9E9C-A010F29903C3}"/>
              </a:ext>
            </a:extLst>
          </p:cNvPr>
          <p:cNvPicPr>
            <a:picLocks noGrp="1" noChangeAspect="1"/>
          </p:cNvPicPr>
          <p:nvPr>
            <p:ph sz="quarter" idx="13"/>
          </p:nvPr>
        </p:nvPicPr>
        <p:blipFill>
          <a:blip r:embed="rId2"/>
          <a:stretch>
            <a:fillRect/>
          </a:stretch>
        </p:blipFill>
        <p:spPr>
          <a:xfrm>
            <a:off x="104173" y="1643063"/>
            <a:ext cx="8900932" cy="4688289"/>
          </a:xfrm>
        </p:spPr>
      </p:pic>
      <p:sp>
        <p:nvSpPr>
          <p:cNvPr id="5" name="TextBox 4">
            <a:extLst>
              <a:ext uri="{FF2B5EF4-FFF2-40B4-BE49-F238E27FC236}">
                <a16:creationId xmlns:a16="http://schemas.microsoft.com/office/drawing/2014/main" id="{CDB99224-2C5A-4034-BFEF-9326A4400942}"/>
              </a:ext>
            </a:extLst>
          </p:cNvPr>
          <p:cNvSpPr txBox="1"/>
          <p:nvPr/>
        </p:nvSpPr>
        <p:spPr>
          <a:xfrm>
            <a:off x="0" y="1076446"/>
            <a:ext cx="4572000" cy="646331"/>
          </a:xfrm>
          <a:prstGeom prst="rect">
            <a:avLst/>
          </a:prstGeom>
          <a:noFill/>
        </p:spPr>
        <p:txBody>
          <a:bodyPr wrap="square" rtlCol="0">
            <a:spAutoFit/>
          </a:bodyPr>
          <a:lstStyle/>
          <a:p>
            <a:r>
              <a:rPr lang="en-US" sz="3600" dirty="0">
                <a:solidFill>
                  <a:srgbClr val="FF0000"/>
                </a:solidFill>
              </a:rPr>
              <a:t>Statistics</a:t>
            </a:r>
            <a:r>
              <a:rPr lang="en-US" dirty="0"/>
              <a:t>:</a:t>
            </a:r>
          </a:p>
        </p:txBody>
      </p:sp>
    </p:spTree>
    <p:extLst>
      <p:ext uri="{BB962C8B-B14F-4D97-AF65-F5344CB8AC3E}">
        <p14:creationId xmlns:p14="http://schemas.microsoft.com/office/powerpoint/2010/main" val="2967846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FFF43DC-159D-4ED1-9F19-C5FBCED6C54C}"/>
              </a:ext>
            </a:extLst>
          </p:cNvPr>
          <p:cNvPicPr>
            <a:picLocks noGrp="1" noChangeAspect="1"/>
          </p:cNvPicPr>
          <p:nvPr>
            <p:ph sz="quarter" idx="13"/>
          </p:nvPr>
        </p:nvPicPr>
        <p:blipFill>
          <a:blip r:embed="rId2"/>
          <a:stretch>
            <a:fillRect/>
          </a:stretch>
        </p:blipFill>
        <p:spPr>
          <a:xfrm>
            <a:off x="104173" y="1659775"/>
            <a:ext cx="8889356" cy="4660002"/>
          </a:xfrm>
        </p:spPr>
      </p:pic>
      <p:sp>
        <p:nvSpPr>
          <p:cNvPr id="5" name="TextBox 4">
            <a:extLst>
              <a:ext uri="{FF2B5EF4-FFF2-40B4-BE49-F238E27FC236}">
                <a16:creationId xmlns:a16="http://schemas.microsoft.com/office/drawing/2014/main" id="{8E0B751B-476E-43BB-BFE5-1DE76B33BB8B}"/>
              </a:ext>
            </a:extLst>
          </p:cNvPr>
          <p:cNvSpPr txBox="1"/>
          <p:nvPr/>
        </p:nvSpPr>
        <p:spPr>
          <a:xfrm>
            <a:off x="104173" y="1157468"/>
            <a:ext cx="3923817" cy="523220"/>
          </a:xfrm>
          <a:prstGeom prst="rect">
            <a:avLst/>
          </a:prstGeom>
          <a:noFill/>
        </p:spPr>
        <p:txBody>
          <a:bodyPr wrap="square" rtlCol="0">
            <a:spAutoFit/>
          </a:bodyPr>
          <a:lstStyle/>
          <a:p>
            <a:r>
              <a:rPr lang="en-US" sz="2800" dirty="0">
                <a:solidFill>
                  <a:srgbClr val="FF0000"/>
                </a:solidFill>
              </a:rPr>
              <a:t>Statistics:</a:t>
            </a:r>
          </a:p>
        </p:txBody>
      </p:sp>
    </p:spTree>
    <p:extLst>
      <p:ext uri="{BB962C8B-B14F-4D97-AF65-F5344CB8AC3E}">
        <p14:creationId xmlns:p14="http://schemas.microsoft.com/office/powerpoint/2010/main" val="1798662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4FDE14A-7EEC-422C-8DFE-9903171834C7}"/>
              </a:ext>
            </a:extLst>
          </p:cNvPr>
          <p:cNvPicPr>
            <a:picLocks noGrp="1" noChangeAspect="1"/>
          </p:cNvPicPr>
          <p:nvPr>
            <p:ph sz="quarter" idx="13"/>
          </p:nvPr>
        </p:nvPicPr>
        <p:blipFill>
          <a:blip r:embed="rId2"/>
          <a:stretch>
            <a:fillRect/>
          </a:stretch>
        </p:blipFill>
        <p:spPr>
          <a:xfrm>
            <a:off x="104172" y="1643063"/>
            <a:ext cx="8866208" cy="4676714"/>
          </a:xfrm>
        </p:spPr>
      </p:pic>
      <p:sp>
        <p:nvSpPr>
          <p:cNvPr id="5" name="TextBox 4">
            <a:extLst>
              <a:ext uri="{FF2B5EF4-FFF2-40B4-BE49-F238E27FC236}">
                <a16:creationId xmlns:a16="http://schemas.microsoft.com/office/drawing/2014/main" id="{5E1ADB97-545F-42B2-84D7-7585D1615AA4}"/>
              </a:ext>
            </a:extLst>
          </p:cNvPr>
          <p:cNvSpPr txBox="1"/>
          <p:nvPr/>
        </p:nvSpPr>
        <p:spPr>
          <a:xfrm>
            <a:off x="104172" y="1111170"/>
            <a:ext cx="8785185" cy="400110"/>
          </a:xfrm>
          <a:prstGeom prst="rect">
            <a:avLst/>
          </a:prstGeom>
          <a:noFill/>
        </p:spPr>
        <p:txBody>
          <a:bodyPr wrap="square" rtlCol="0">
            <a:spAutoFit/>
          </a:bodyPr>
          <a:lstStyle/>
          <a:p>
            <a:r>
              <a:rPr lang="en-US" sz="2000" dirty="0">
                <a:solidFill>
                  <a:srgbClr val="FF0000"/>
                </a:solidFill>
              </a:rPr>
              <a:t>Individual's share of premium in comparison with global average from 2007-2018</a:t>
            </a:r>
          </a:p>
        </p:txBody>
      </p:sp>
    </p:spTree>
    <p:extLst>
      <p:ext uri="{BB962C8B-B14F-4D97-AF65-F5344CB8AC3E}">
        <p14:creationId xmlns:p14="http://schemas.microsoft.com/office/powerpoint/2010/main" val="4093418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7" name="Content Placeholder 2"/>
          <p:cNvSpPr>
            <a:spLocks noGrp="1"/>
          </p:cNvSpPr>
          <p:nvPr>
            <p:ph idx="1"/>
          </p:nvPr>
        </p:nvSpPr>
        <p:spPr>
          <a:xfrm>
            <a:off x="457200" y="3170583"/>
            <a:ext cx="8229600" cy="2955580"/>
          </a:xfrm>
        </p:spPr>
        <p:txBody>
          <a:bodyPr>
            <a:noAutofit/>
          </a:bodyPr>
          <a:lstStyle/>
          <a:p>
            <a:pPr algn="just"/>
            <a:r>
              <a:rPr lang="en-US" sz="1600" dirty="0"/>
              <a:t>Health insurance for citizen.
 Through </a:t>
            </a:r>
            <a:r>
              <a:rPr lang="en-US" sz="1600" dirty="0" err="1"/>
              <a:t>the”Thiqa</a:t>
            </a:r>
            <a:r>
              <a:rPr lang="en-US" sz="1600" dirty="0"/>
              <a:t> – Trust” Program, the Government of Abu Dhabi provides comprehensive medical coverage to all UAE nationals residing in Abu Dhabi, and Daman provides cards of trust to all Emiratis residing in Abu Dhabi. These cards provide treatment in a large number of public and private health care facilities included in the National Health Insurance Company's network of work, cover more geographical coverage and provide additional medical benefits. 
Eligible to join the Trust Program, citizens residing in Abu Dhabi between the ages of 18 and 75 are eligible to undergo a "prevention" screening </a:t>
            </a:r>
            <a:r>
              <a:rPr lang="en-US" sz="1600" dirty="0" err="1"/>
              <a:t>programm</a:t>
            </a:r>
            <a:r>
              <a:rPr lang="en-US" sz="1600" dirty="0"/>
              <a:t> administered by the Department of Health - Abu Dhabi. A medical examination is conducted to determine the factors causing heart disease and is only exempted in exceptional circumstances.
As of July 1, 2016, The Abu Dhabi Health Authority has implemented amendments to health insurance programs that address both the Trust program and the Abu Dhabi Basic Program. These amendments to the use of the health insurance system are intended to increase overall efficiency across the sector in order to meet current and future requirements.
</a:t>
            </a:r>
          </a:p>
        </p:txBody>
      </p:sp>
      <p:sp>
        <p:nvSpPr>
          <p:cNvPr id="4" name="Rectangle 3"/>
          <p:cNvSpPr/>
          <p:nvPr/>
        </p:nvSpPr>
        <p:spPr>
          <a:xfrm>
            <a:off x="644752" y="2261198"/>
            <a:ext cx="1521570" cy="461665"/>
          </a:xfrm>
          <a:prstGeom prst="rect">
            <a:avLst/>
          </a:prstGeom>
        </p:spPr>
        <p:txBody>
          <a:bodyPr wrap="none">
            <a:spAutoFit/>
          </a:bodyPr>
          <a:lstStyle/>
          <a:p>
            <a:pPr algn="just" rtl="1"/>
            <a:r>
              <a:rPr lang="en-US" sz="2400" b="1" u="sng" dirty="0">
                <a:solidFill>
                  <a:srgbClr val="FF0000"/>
                </a:solidFill>
              </a:rPr>
              <a:t>Abu Dhabi</a:t>
            </a:r>
            <a:endParaRPr lang="ar-JO" sz="2400" u="sng" dirty="0">
              <a:solidFill>
                <a:srgbClr val="FF0000"/>
              </a:solidFill>
            </a:endParaRPr>
          </a:p>
        </p:txBody>
      </p:sp>
      <p:sp>
        <p:nvSpPr>
          <p:cNvPr id="6" name="TextBox 5">
            <a:extLst>
              <a:ext uri="{FF2B5EF4-FFF2-40B4-BE49-F238E27FC236}">
                <a16:creationId xmlns:a16="http://schemas.microsoft.com/office/drawing/2014/main" id="{3EC2C653-5743-44B8-9CEA-8830A869987E}"/>
              </a:ext>
            </a:extLst>
          </p:cNvPr>
          <p:cNvSpPr txBox="1"/>
          <p:nvPr/>
        </p:nvSpPr>
        <p:spPr>
          <a:xfrm>
            <a:off x="124621" y="1654157"/>
            <a:ext cx="7702061" cy="584775"/>
          </a:xfrm>
          <a:prstGeom prst="rect">
            <a:avLst/>
          </a:prstGeom>
          <a:noFill/>
        </p:spPr>
        <p:txBody>
          <a:bodyPr wrap="square" rtlCol="0">
            <a:spAutoFit/>
          </a:bodyPr>
          <a:lstStyle/>
          <a:p>
            <a:r>
              <a:rPr lang="en-US" sz="3200" dirty="0">
                <a:solidFill>
                  <a:srgbClr val="FF0000"/>
                </a:solidFill>
              </a:rPr>
              <a:t>Current Medical Insurance schemes:</a:t>
            </a:r>
          </a:p>
        </p:txBody>
      </p:sp>
    </p:spTree>
    <p:extLst>
      <p:ext uri="{BB962C8B-B14F-4D97-AF65-F5344CB8AC3E}">
        <p14:creationId xmlns:p14="http://schemas.microsoft.com/office/powerpoint/2010/main" val="923705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7" name="Content Placeholder 3"/>
          <p:cNvSpPr>
            <a:spLocks noGrp="1"/>
          </p:cNvSpPr>
          <p:nvPr>
            <p:ph idx="1"/>
          </p:nvPr>
        </p:nvSpPr>
        <p:spPr>
          <a:xfrm>
            <a:off x="457200" y="2524539"/>
            <a:ext cx="8229600" cy="3601624"/>
          </a:xfrm>
        </p:spPr>
        <p:txBody>
          <a:bodyPr>
            <a:normAutofit fontScale="62500" lnSpcReduction="20000"/>
          </a:bodyPr>
          <a:lstStyle/>
          <a:p>
            <a:pPr marL="0" indent="0" rtl="1">
              <a:buNone/>
            </a:pPr>
            <a:r>
              <a:rPr lang="en-US" b="1" u="sng" dirty="0">
                <a:solidFill>
                  <a:srgbClr val="FF0000"/>
                </a:solidFill>
              </a:rPr>
              <a:t>Dubai</a:t>
            </a:r>
            <a:endParaRPr lang="ar-JO" u="sng" dirty="0">
              <a:solidFill>
                <a:srgbClr val="FF0000"/>
              </a:solidFill>
            </a:endParaRPr>
          </a:p>
          <a:p>
            <a:pPr algn="l"/>
            <a:r>
              <a:rPr lang="en-US" dirty="0"/>
              <a:t>“</a:t>
            </a:r>
            <a:r>
              <a:rPr lang="en-US" sz="3400" dirty="0" err="1"/>
              <a:t>Saada</a:t>
            </a:r>
            <a:r>
              <a:rPr lang="en-US" sz="3400" dirty="0"/>
              <a:t> – Happiness”  is the Health Insurance Program for Citizens of Dubai and aims to provide insurance coverage to citizens who do not currently benefit from any other government health program affiliated with the Emirate. The program provides medical and health services within a wide network of healthcare providers in the private sector, as well as services they receive at DHA health </a:t>
            </a:r>
            <a:r>
              <a:rPr lang="en-US" sz="3400" dirty="0" err="1"/>
              <a:t>centres</a:t>
            </a:r>
            <a:r>
              <a:rPr lang="en-US" sz="3400" dirty="0"/>
              <a:t>.</a:t>
            </a:r>
          </a:p>
          <a:p>
            <a:r>
              <a:rPr lang="en-US" sz="3400" dirty="0"/>
              <a:t>
</a:t>
            </a:r>
            <a:r>
              <a:rPr lang="en-US" sz="3400" dirty="0" err="1"/>
              <a:t>Saada</a:t>
            </a:r>
            <a:r>
              <a:rPr lang="en-US" sz="3400" dirty="0"/>
              <a:t> relied on the use of an ID card instead of a recognized insurance card to register and benefit from all the benefits of the program.</a:t>
            </a:r>
          </a:p>
        </p:txBody>
      </p:sp>
      <p:sp>
        <p:nvSpPr>
          <p:cNvPr id="3" name="TextBox 2">
            <a:extLst>
              <a:ext uri="{FF2B5EF4-FFF2-40B4-BE49-F238E27FC236}">
                <a16:creationId xmlns:a16="http://schemas.microsoft.com/office/drawing/2014/main" id="{6FCD1A75-1F27-4DE5-8CB7-81E195A81DA3}"/>
              </a:ext>
            </a:extLst>
          </p:cNvPr>
          <p:cNvSpPr txBox="1"/>
          <p:nvPr/>
        </p:nvSpPr>
        <p:spPr>
          <a:xfrm>
            <a:off x="281354" y="1318845"/>
            <a:ext cx="7702061" cy="584775"/>
          </a:xfrm>
          <a:prstGeom prst="rect">
            <a:avLst/>
          </a:prstGeom>
          <a:noFill/>
        </p:spPr>
        <p:txBody>
          <a:bodyPr wrap="square" rtlCol="0">
            <a:spAutoFit/>
          </a:bodyPr>
          <a:lstStyle/>
          <a:p>
            <a:r>
              <a:rPr lang="en-US" sz="3200" dirty="0">
                <a:solidFill>
                  <a:srgbClr val="FF0000"/>
                </a:solidFill>
              </a:rPr>
              <a:t>Current Medical Insurance schemes:</a:t>
            </a:r>
          </a:p>
        </p:txBody>
      </p:sp>
    </p:spTree>
    <p:extLst>
      <p:ext uri="{BB962C8B-B14F-4D97-AF65-F5344CB8AC3E}">
        <p14:creationId xmlns:p14="http://schemas.microsoft.com/office/powerpoint/2010/main" val="2457137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8" name="Content Placeholder 2"/>
          <p:cNvSpPr>
            <a:spLocks noGrp="1"/>
          </p:cNvSpPr>
          <p:nvPr>
            <p:ph idx="1"/>
          </p:nvPr>
        </p:nvSpPr>
        <p:spPr>
          <a:xfrm>
            <a:off x="175846" y="2261446"/>
            <a:ext cx="8229600" cy="3223937"/>
          </a:xfrm>
        </p:spPr>
        <p:txBody>
          <a:bodyPr>
            <a:normAutofit fontScale="85000" lnSpcReduction="20000"/>
          </a:bodyPr>
          <a:lstStyle/>
          <a:p>
            <a:pPr marL="0" indent="0" algn="l">
              <a:buNone/>
            </a:pPr>
            <a:r>
              <a:rPr lang="en-US" dirty="0">
                <a:solidFill>
                  <a:srgbClr val="FF0000"/>
                </a:solidFill>
              </a:rPr>
              <a:t>Ajman</a:t>
            </a:r>
          </a:p>
          <a:p>
            <a:pPr marL="0" indent="0" algn="just">
              <a:buNone/>
            </a:pPr>
            <a:r>
              <a:rPr lang="en-US" dirty="0">
                <a:solidFill>
                  <a:srgbClr val="FF0000"/>
                </a:solidFill>
              </a:rPr>
              <a:t>
</a:t>
            </a:r>
            <a:r>
              <a:rPr lang="en-US" dirty="0"/>
              <a:t>The Ajman government provides all its employees with the advantage of health insurance. A list of hospitals, clinics and pharmacies accredited by the health insurance network can be obtained through the website and payment forms can be downloaded.</a:t>
            </a:r>
            <a:r>
              <a:rPr lang="en-US" dirty="0">
                <a:solidFill>
                  <a:srgbClr val="FF0000"/>
                </a:solidFill>
              </a:rPr>
              <a:t>
</a:t>
            </a:r>
            <a:endParaRPr lang="en-US" dirty="0"/>
          </a:p>
        </p:txBody>
      </p:sp>
      <p:sp>
        <p:nvSpPr>
          <p:cNvPr id="3" name="Rectangle 2">
            <a:extLst>
              <a:ext uri="{FF2B5EF4-FFF2-40B4-BE49-F238E27FC236}">
                <a16:creationId xmlns:a16="http://schemas.microsoft.com/office/drawing/2014/main" id="{AD5B92F8-BA65-4937-915A-8F0B27B98E25}"/>
              </a:ext>
            </a:extLst>
          </p:cNvPr>
          <p:cNvSpPr/>
          <p:nvPr/>
        </p:nvSpPr>
        <p:spPr>
          <a:xfrm>
            <a:off x="0" y="1372617"/>
            <a:ext cx="5478616" cy="523220"/>
          </a:xfrm>
          <a:prstGeom prst="rect">
            <a:avLst/>
          </a:prstGeom>
        </p:spPr>
        <p:txBody>
          <a:bodyPr wrap="none">
            <a:spAutoFit/>
          </a:bodyPr>
          <a:lstStyle/>
          <a:p>
            <a:r>
              <a:rPr lang="en-US" sz="2800" dirty="0">
                <a:solidFill>
                  <a:srgbClr val="FF0000"/>
                </a:solidFill>
              </a:rPr>
              <a:t>Current Medical Insurance schemes:</a:t>
            </a:r>
          </a:p>
        </p:txBody>
      </p:sp>
    </p:spTree>
    <p:extLst>
      <p:ext uri="{BB962C8B-B14F-4D97-AF65-F5344CB8AC3E}">
        <p14:creationId xmlns:p14="http://schemas.microsoft.com/office/powerpoint/2010/main" val="4504713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9052</TotalTime>
  <Words>885</Words>
  <Application>Microsoft Office PowerPoint</Application>
  <PresentationFormat>On-screen Show (4:3)</PresentationFormat>
  <Paragraphs>143</Paragraphs>
  <Slides>18</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Insurance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46pt Bold Arial</dc:title>
  <dc:creator>Christopher</dc:creator>
  <cp:lastModifiedBy>Mairza qouneh</cp:lastModifiedBy>
  <cp:revision>339</cp:revision>
  <cp:lastPrinted>2016-07-18T07:38:27Z</cp:lastPrinted>
  <dcterms:created xsi:type="dcterms:W3CDTF">2015-12-20T07:12:01Z</dcterms:created>
  <dcterms:modified xsi:type="dcterms:W3CDTF">2020-02-17T09:24:44Z</dcterms:modified>
</cp:coreProperties>
</file>